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791" r:id="rId3"/>
    <p:sldId id="792" r:id="rId4"/>
    <p:sldId id="789" r:id="rId5"/>
    <p:sldId id="761" r:id="rId6"/>
    <p:sldId id="794" r:id="rId7"/>
    <p:sldId id="763" r:id="rId8"/>
    <p:sldId id="543" r:id="rId9"/>
    <p:sldId id="541" r:id="rId10"/>
    <p:sldId id="540" r:id="rId11"/>
    <p:sldId id="444" r:id="rId12"/>
    <p:sldId id="734" r:id="rId13"/>
    <p:sldId id="811" r:id="rId14"/>
    <p:sldId id="260" r:id="rId15"/>
    <p:sldId id="777" r:id="rId16"/>
    <p:sldId id="778" r:id="rId17"/>
    <p:sldId id="759" r:id="rId18"/>
    <p:sldId id="803" r:id="rId19"/>
    <p:sldId id="780" r:id="rId20"/>
    <p:sldId id="765" r:id="rId21"/>
    <p:sldId id="787" r:id="rId22"/>
    <p:sldId id="788" r:id="rId23"/>
    <p:sldId id="797" r:id="rId24"/>
    <p:sldId id="816" r:id="rId25"/>
    <p:sldId id="722" r:id="rId26"/>
    <p:sldId id="767" r:id="rId27"/>
    <p:sldId id="268" r:id="rId28"/>
    <p:sldId id="815" r:id="rId29"/>
    <p:sldId id="812" r:id="rId30"/>
    <p:sldId id="814" r:id="rId31"/>
    <p:sldId id="813" r:id="rId32"/>
    <p:sldId id="796" r:id="rId33"/>
    <p:sldId id="733" r:id="rId34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clrMru>
    <a:srgbClr val="0432FF"/>
    <a:srgbClr val="257FFF"/>
    <a:srgbClr val="CE0026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92"/>
    <p:restoredTop sz="88549"/>
  </p:normalViewPr>
  <p:slideViewPr>
    <p:cSldViewPr snapToGrid="0">
      <p:cViewPr varScale="1">
        <p:scale>
          <a:sx n="144" d="100"/>
          <a:sy n="144" d="100"/>
        </p:scale>
        <p:origin x="208" y="344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6" d="100"/>
        <a:sy n="10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E6A7D-03B3-3143-978D-7A5C378E9254}" type="datetimeFigureOut">
              <a:rPr lang="en-US" smtClean="0"/>
              <a:t>12/20/21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BCF0A-0538-0D45-8101-6E4F4C25F6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95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Yellow - solar</a:t>
            </a:r>
          </a:p>
          <a:p>
            <a:r>
              <a:rPr lang="en-US" dirty="0"/>
              <a:t>Gray – Geothermal/biomass</a:t>
            </a:r>
          </a:p>
          <a:p>
            <a:r>
              <a:rPr lang="en-US" dirty="0"/>
              <a:t>Pink - oil</a:t>
            </a:r>
          </a:p>
          <a:p>
            <a:r>
              <a:rPr lang="en-US" dirty="0"/>
              <a:t>Wind is actually the fastest growing sector, with more new wind capacity built each year than any other power source (past 2 years)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BCF0A-0538-0D45-8101-6E4F4C25F6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68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Yellow - solar</a:t>
            </a:r>
          </a:p>
          <a:p>
            <a:r>
              <a:rPr lang="en-US" dirty="0"/>
              <a:t>Gray – Geothermal</a:t>
            </a:r>
          </a:p>
          <a:p>
            <a:r>
              <a:rPr lang="en-US" dirty="0"/>
              <a:t>Pink – oil</a:t>
            </a:r>
          </a:p>
          <a:p>
            <a:r>
              <a:rPr lang="en-US" dirty="0"/>
              <a:t>Does not include out of state imports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BCF0A-0538-0D45-8101-6E4F4C25F68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334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Yellow - solar</a:t>
            </a:r>
          </a:p>
          <a:p>
            <a:r>
              <a:rPr lang="en-US" dirty="0"/>
              <a:t>Gray – Geothermal</a:t>
            </a:r>
          </a:p>
          <a:p>
            <a:r>
              <a:rPr lang="en-US" dirty="0"/>
              <a:t>Pink – oil</a:t>
            </a:r>
          </a:p>
          <a:p>
            <a:r>
              <a:rPr lang="en-US" dirty="0"/>
              <a:t>Does not include out of state imports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BCF0A-0538-0D45-8101-6E4F4C25F68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523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comparison, Oyster Creek was 636 MW</a:t>
            </a:r>
          </a:p>
          <a:p>
            <a:r>
              <a:rPr lang="en-US" dirty="0"/>
              <a:t>NJ commitment is about 50% of NJ total electricity use</a:t>
            </a:r>
          </a:p>
          <a:p>
            <a:endParaRPr lang="en-US" dirty="0"/>
          </a:p>
          <a:p>
            <a:r>
              <a:rPr lang="en-US" dirty="0"/>
              <a:t>Maine coming soon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9819B8-9F86-EB4F-BF58-1BFD129E1F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6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28165" indent="-280064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20254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68356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16458" indent="-224051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64559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12661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60763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08865" indent="-2240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E2673DD-E951-4646-8F71-709CB0F43F96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16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3883409" y="8685396"/>
            <a:ext cx="2973041" cy="457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A542C233-426B-47FE-803C-37877A3AE584}" type="slidenum">
              <a:rPr lang="en-US" altLang="en-US" sz="1200">
                <a:solidFill>
                  <a:srgbClr val="000000"/>
                </a:solidFill>
                <a:cs typeface="+mn-cs"/>
              </a:rPr>
              <a:pPr algn="r"/>
              <a:t>16</a:t>
            </a:fld>
            <a:endParaRPr lang="en-US" altLang="en-US" sz="1200">
              <a:solidFill>
                <a:srgbClr val="000000"/>
              </a:solidFill>
              <a:cs typeface="+mn-cs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041" y="4342699"/>
            <a:ext cx="5483919" cy="4114956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/>
          <a:lstStyle/>
          <a:p>
            <a:pPr marL="171450" indent="-171450" eaLnBrk="1" hangingPunct="1">
              <a:buFont typeface="Arial" charset="0"/>
              <a:buChar char="•"/>
            </a:pP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All of this gets combined into our overall operations,</a:t>
            </a:r>
            <a:r>
              <a:rPr lang="en-US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research, and educational initiatives in the “COOL Room,” shown here (with a class in the background)</a:t>
            </a:r>
          </a:p>
          <a:p>
            <a:pPr marL="171450" indent="-171450" eaLnBrk="1" hangingPunct="1">
              <a:buFont typeface="Arial" charset="0"/>
              <a:buChar char="•"/>
            </a:pPr>
            <a:r>
              <a:rPr lang="en-US" altLang="en-US" baseline="0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Thanks to many partners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7038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/>
              <a:t>Not coupled</a:t>
            </a:r>
            <a:r>
              <a:rPr lang="en-US" baseline="0" dirty="0"/>
              <a:t> to ocean (yet), but includes SST data using our unique coldest pixel algorithm that removes clouds, yet retains cold upwelling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We currently only run the 0Z run, but with new compute resources, might be adding cycles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Composite of NASA-</a:t>
            </a:r>
            <a:r>
              <a:rPr lang="en-US" baseline="0" dirty="0" err="1"/>
              <a:t>SPoRT</a:t>
            </a:r>
            <a:r>
              <a:rPr lang="en-US" baseline="0" dirty="0"/>
              <a:t> and AVHRR SST data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Made publicly available on our website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/>
              <a:t>Several groups using RU-WRF data to run ocean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A362A5-FE13-934F-A1DA-247843F5804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267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BCF0A-0538-0D45-8101-6E4F4C25F68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289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1B65A7-5D0B-E949-A130-17703C96D5B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453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12A484-E14A-8E4B-8D58-ECA8DF29078A}"/>
              </a:ext>
            </a:extLst>
          </p:cNvPr>
          <p:cNvSpPr txBox="1"/>
          <p:nvPr userDrawn="1"/>
        </p:nvSpPr>
        <p:spPr>
          <a:xfrm>
            <a:off x="2121104" y="4312503"/>
            <a:ext cx="4901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5F5F5F"/>
                </a:solidFill>
              </a:rPr>
              <a:t>Center for Ocean Observing Leadership</a:t>
            </a:r>
          </a:p>
          <a:p>
            <a:pPr algn="ctr"/>
            <a:r>
              <a:rPr lang="en-US" sz="1600" dirty="0">
                <a:solidFill>
                  <a:srgbClr val="5F5F5F"/>
                </a:solidFill>
              </a:rPr>
              <a:t>Department of Marine and Coastal Sciences</a:t>
            </a:r>
          </a:p>
          <a:p>
            <a:pPr algn="ctr"/>
            <a:r>
              <a:rPr lang="en-US" sz="1600" dirty="0">
                <a:solidFill>
                  <a:srgbClr val="5F5F5F"/>
                </a:solidFill>
              </a:rPr>
              <a:t>School of Environmental and Biological Sciences</a:t>
            </a:r>
          </a:p>
        </p:txBody>
      </p:sp>
    </p:spTree>
    <p:extLst>
      <p:ext uri="{BB962C8B-B14F-4D97-AF65-F5344CB8AC3E}">
        <p14:creationId xmlns:p14="http://schemas.microsoft.com/office/powerpoint/2010/main" val="725857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23BF7-9F5A-9E42-B502-689AC6A1E5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987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40862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40862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A2D79-D5B9-9E44-BC26-5C4012EF6E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527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88343-B159-074D-B355-B61FD1A20D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422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24AE8-78F8-144E-A4FE-553D35E590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83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3400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3400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DA8B8-D04C-214E-83CE-5B60915F93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6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5261A5-F588-D34E-A84B-E514DA90C9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49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C725B-9C86-6E43-AAF9-1A329DDB2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42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A03EE-8AFD-D547-9E71-0BD0BE6F93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547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F1C61-654F-EF4C-B7CF-635108DFC6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978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A5825F-7512-8045-B403-CF218AA201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8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83031"/>
            <a:ext cx="8229600" cy="60602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68831"/>
            <a:ext cx="8229600" cy="34004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701391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accent3">
                    <a:lumMod val="85000"/>
                  </a:schemeClr>
                </a:solidFill>
                <a:cs typeface="Geneva" charset="0"/>
              </a:defRPr>
            </a:lvl1pPr>
          </a:lstStyle>
          <a:p>
            <a:pPr>
              <a:defRPr/>
            </a:pPr>
            <a:fld id="{94F06B10-230A-2842-997C-D8605B5277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8B2C31-6AD0-2847-8B01-586FCB6542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ヒラギノ角ゴ Pro W3" charset="0"/>
          <a:cs typeface="Geneva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ヒラギノ角ゴ Pro W3" charset="0"/>
          <a:cs typeface="Genev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chemeClr val="tx2"/>
          </a:solidFill>
          <a:latin typeface="+mn-lt"/>
          <a:ea typeface="ヒラギノ角ゴ Pro W3" charset="0"/>
          <a:cs typeface="Geneva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Geneva" charset="0"/>
          <a:cs typeface="Geneva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  <a:ea typeface="Geneva" charset="0"/>
          <a:cs typeface="Geneva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2"/>
          </a:solidFill>
          <a:latin typeface="+mn-lt"/>
          <a:ea typeface="Geneva" charset="0"/>
          <a:cs typeface="Geneva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2"/>
          </a:solidFill>
          <a:latin typeface="+mn-lt"/>
          <a:ea typeface="Geneva" charset="0"/>
          <a:cs typeface="Geneva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.wmf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wmf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wmf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wmf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2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emf"/><Relationship Id="rId4" Type="http://schemas.openxmlformats.org/officeDocument/2006/relationships/image" Target="../media/image2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2.w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tiff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wmf"/><Relationship Id="rId4" Type="http://schemas.openxmlformats.org/officeDocument/2006/relationships/image" Target="../media/image55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2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wmf"/><Relationship Id="rId4" Type="http://schemas.openxmlformats.org/officeDocument/2006/relationships/hyperlink" Target="https://www.nytimes.com/interactive/2020/10/28/climate/how-electricity-generation-changed-in-your-state-election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wmf"/><Relationship Id="rId4" Type="http://schemas.openxmlformats.org/officeDocument/2006/relationships/hyperlink" Target="https://www.nytimes.com/interactive/2020/10/28/climate/how-electricity-generation-changed-in-your-state-election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wmf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verGliderImage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1"/>
          <a:stretch/>
        </p:blipFill>
        <p:spPr>
          <a:xfrm>
            <a:off x="7960" y="0"/>
            <a:ext cx="9149900" cy="5143500"/>
          </a:xfrm>
          <a:prstGeom prst="rect">
            <a:avLst/>
          </a:prstGeom>
        </p:spPr>
      </p:pic>
      <p:sp>
        <p:nvSpPr>
          <p:cNvPr id="133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960" y="186592"/>
            <a:ext cx="9143999" cy="1102519"/>
          </a:xfrm>
        </p:spPr>
        <p:txBody>
          <a:bodyPr/>
          <a:lstStyle/>
          <a:p>
            <a:r>
              <a:rPr lang="en-US" sz="3200" b="1" dirty="0"/>
              <a:t>An Oceanographer's Perspective on Offshore Wind Energy and Our Ocean Planet</a:t>
            </a:r>
            <a:endParaRPr lang="en-US" sz="3200" b="1" dirty="0">
              <a:latin typeface="Arial" charset="0"/>
            </a:endParaRPr>
          </a:p>
        </p:txBody>
      </p:sp>
      <p:sp>
        <p:nvSpPr>
          <p:cNvPr id="133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528405" y="2803464"/>
            <a:ext cx="4866809" cy="1314450"/>
          </a:xfrm>
        </p:spPr>
        <p:txBody>
          <a:bodyPr/>
          <a:lstStyle/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Arial" charset="0"/>
              </a:rPr>
              <a:t>Dr. Josh Kohut</a:t>
            </a:r>
            <a:endParaRPr lang="en-US" sz="16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12A484-E14A-8E4B-8D58-ECA8DF29078A}"/>
              </a:ext>
            </a:extLst>
          </p:cNvPr>
          <p:cNvSpPr txBox="1"/>
          <p:nvPr/>
        </p:nvSpPr>
        <p:spPr>
          <a:xfrm>
            <a:off x="-345454" y="3183855"/>
            <a:ext cx="49017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Center for Ocean Observing Leadership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Department of Marine and Coastal Sciences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School of Environmental and Biological Sciences</a:t>
            </a:r>
          </a:p>
        </p:txBody>
      </p:sp>
      <p:sp>
        <p:nvSpPr>
          <p:cNvPr id="3" name="AutoShape 2" descr="mage result for school of environmental and biological sciences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RU_SIG_SEBS_CMYK.wm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4117914"/>
            <a:ext cx="2563965" cy="10255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160813-5C0E-B242-AB01-A5CB832F2B6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949363" cy="46322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9D0EBD-008B-3D45-A14C-F18AA44217B7}"/>
              </a:ext>
            </a:extLst>
          </p:cNvPr>
          <p:cNvSpPr txBox="1"/>
          <p:nvPr/>
        </p:nvSpPr>
        <p:spPr>
          <a:xfrm>
            <a:off x="7242372" y="1949566"/>
            <a:ext cx="1901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Intense Power Demand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F9B9BEE-A935-3F47-9871-420DCF8413CC}"/>
              </a:ext>
            </a:extLst>
          </p:cNvPr>
          <p:cNvSpPr/>
          <p:nvPr/>
        </p:nvSpPr>
        <p:spPr>
          <a:xfrm rot="724246">
            <a:off x="5729557" y="917747"/>
            <a:ext cx="851561" cy="14823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FE1A7C0-E47C-8C4C-9AAC-79A436B8DAA6}"/>
              </a:ext>
            </a:extLst>
          </p:cNvPr>
          <p:cNvCxnSpPr>
            <a:cxnSpLocks/>
            <a:stCxn id="4" idx="1"/>
            <a:endCxn id="5" idx="6"/>
          </p:cNvCxnSpPr>
          <p:nvPr/>
        </p:nvCxnSpPr>
        <p:spPr>
          <a:xfrm flipH="1" flipV="1">
            <a:off x="6571704" y="1747980"/>
            <a:ext cx="670668" cy="4631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A82707F-8E92-2A49-A5EC-883F80B3A02D}"/>
              </a:ext>
            </a:extLst>
          </p:cNvPr>
          <p:cNvSpPr txBox="1"/>
          <p:nvPr/>
        </p:nvSpPr>
        <p:spPr>
          <a:xfrm>
            <a:off x="7242372" y="1186933"/>
            <a:ext cx="1901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High Population Density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252F3D-301C-9B4E-B679-AE29CEBA86EE}"/>
              </a:ext>
            </a:extLst>
          </p:cNvPr>
          <p:cNvSpPr txBox="1"/>
          <p:nvPr/>
        </p:nvSpPr>
        <p:spPr>
          <a:xfrm>
            <a:off x="6214683" y="4402067"/>
            <a:ext cx="7346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NASA</a:t>
            </a:r>
          </a:p>
        </p:txBody>
      </p:sp>
      <p:pic>
        <p:nvPicPr>
          <p:cNvPr id="9" name="Picture 8" descr="RU_SIG_SEBS_CMYK.wm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93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9F8AA0-4D91-5949-BDE0-428FF498DD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107336" cy="46352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EE29ED-0FD7-9448-8D22-3F4AFB00602A}"/>
              </a:ext>
            </a:extLst>
          </p:cNvPr>
          <p:cNvSpPr txBox="1"/>
          <p:nvPr/>
        </p:nvSpPr>
        <p:spPr>
          <a:xfrm>
            <a:off x="7242372" y="2712199"/>
            <a:ext cx="1901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Strong Wind Resource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21F4194-5915-0B48-93A7-303A1C3E79FA}"/>
              </a:ext>
            </a:extLst>
          </p:cNvPr>
          <p:cNvSpPr/>
          <p:nvPr/>
        </p:nvSpPr>
        <p:spPr>
          <a:xfrm rot="724246">
            <a:off x="5545153" y="924442"/>
            <a:ext cx="811768" cy="15008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49C5A35-E709-AC42-99BF-AD924D90597E}"/>
              </a:ext>
            </a:extLst>
          </p:cNvPr>
          <p:cNvCxnSpPr>
            <a:cxnSpLocks/>
            <a:stCxn id="6" idx="1"/>
            <a:endCxn id="7" idx="5"/>
          </p:cNvCxnSpPr>
          <p:nvPr/>
        </p:nvCxnSpPr>
        <p:spPr>
          <a:xfrm flipH="1" flipV="1">
            <a:off x="6120728" y="2253801"/>
            <a:ext cx="1121644" cy="7200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0B6DCCF-48D0-DA49-914C-87EE67ED28E3}"/>
              </a:ext>
            </a:extLst>
          </p:cNvPr>
          <p:cNvSpPr txBox="1"/>
          <p:nvPr/>
        </p:nvSpPr>
        <p:spPr>
          <a:xfrm>
            <a:off x="7242372" y="1186933"/>
            <a:ext cx="1901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High Population Density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0443B8-BE67-8346-BCC4-5633D3C34288}"/>
              </a:ext>
            </a:extLst>
          </p:cNvPr>
          <p:cNvSpPr txBox="1"/>
          <p:nvPr/>
        </p:nvSpPr>
        <p:spPr>
          <a:xfrm>
            <a:off x="7242372" y="1949566"/>
            <a:ext cx="1901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Intense Power Demand</a:t>
            </a:r>
          </a:p>
        </p:txBody>
      </p:sp>
      <p:pic>
        <p:nvPicPr>
          <p:cNvPr id="10" name="Picture 9" descr="RU_SIG_SEBS_CMYK.wm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1573"/>
            <a:ext cx="2722179" cy="2541927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10128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1809F-2649-4D48-9198-6C7C071EA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State Commitments to Offshore Wind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0806FD-20CF-0A4B-96D9-987341C1BB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7996" y="1342942"/>
            <a:ext cx="2676958" cy="2152064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48EBCCD-D73A-E14B-986F-7369165622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091200"/>
              </p:ext>
            </p:extLst>
          </p:nvPr>
        </p:nvGraphicFramePr>
        <p:xfrm>
          <a:off x="3671450" y="856550"/>
          <a:ext cx="5020089" cy="3017520"/>
        </p:xfrm>
        <a:graphic>
          <a:graphicData uri="http://schemas.openxmlformats.org/drawingml/2006/table">
            <a:tbl>
              <a:tblPr firstRow="1" lastRow="1" bandRow="1">
                <a:tableStyleId>{72833802-FEF1-4C79-8D5D-14CF1EAF98D9}</a:tableStyleId>
              </a:tblPr>
              <a:tblGrid>
                <a:gridCol w="1673363">
                  <a:extLst>
                    <a:ext uri="{9D8B030D-6E8A-4147-A177-3AD203B41FA5}">
                      <a16:colId xmlns:a16="http://schemas.microsoft.com/office/drawing/2014/main" val="1977801130"/>
                    </a:ext>
                  </a:extLst>
                </a:gridCol>
                <a:gridCol w="1673363">
                  <a:extLst>
                    <a:ext uri="{9D8B030D-6E8A-4147-A177-3AD203B41FA5}">
                      <a16:colId xmlns:a16="http://schemas.microsoft.com/office/drawing/2014/main" val="568254305"/>
                    </a:ext>
                  </a:extLst>
                </a:gridCol>
                <a:gridCol w="1673363">
                  <a:extLst>
                    <a:ext uri="{9D8B030D-6E8A-4147-A177-3AD203B41FA5}">
                      <a16:colId xmlns:a16="http://schemas.microsoft.com/office/drawing/2014/main" val="1406930876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r>
                        <a:rPr lang="en-US" sz="1400" dirty="0"/>
                        <a:t>State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OSW Goal (MW)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Target Date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77959146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Massachusetts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5,600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2035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1600709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Rhode Island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430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024328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Connecticut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2,000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2030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8351086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New York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9,000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2035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401577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b="0" dirty="0"/>
                        <a:t>New Jersey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7,500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2035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92195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Maryland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1,568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2030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6663387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Virginia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5,200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2034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1264724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North Carolina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8,000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2040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5675859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r>
                        <a:rPr lang="en-US" sz="1400" dirty="0"/>
                        <a:t>Total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39,298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42019605"/>
                  </a:ext>
                </a:extLst>
              </a:tr>
            </a:tbl>
          </a:graphicData>
        </a:graphic>
      </p:graphicFrame>
      <p:pic>
        <p:nvPicPr>
          <p:cNvPr id="7" name="Picture 6" descr="RU_SIG_SEBS_CMYK.wm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113D4A1F-E84D-494F-BBF9-D9690972D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483100"/>
            <a:ext cx="28393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1200" dirty="0">
                <a:latin typeface="Arial Regular"/>
              </a:rPr>
              <a:t>Sources: DOE 2021 Offshore Wind Market Report and NCSL</a:t>
            </a:r>
          </a:p>
          <a:p>
            <a:pPr eaLnBrk="1" hangingPunct="1"/>
            <a:r>
              <a:rPr lang="en-US" sz="1200" dirty="0">
                <a:latin typeface="Arial Regular"/>
              </a:rPr>
              <a:t>As of August 2021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89BAA9F2-CFCC-F141-8094-09838FB08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6570" y="3948396"/>
            <a:ext cx="320513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sz="1600" b="1" dirty="0">
                <a:latin typeface="Arial Regular"/>
              </a:rPr>
              <a:t>Federal Goal: 30 GW by 2030</a:t>
            </a:r>
          </a:p>
        </p:txBody>
      </p:sp>
    </p:spTree>
    <p:extLst>
      <p:ext uri="{BB962C8B-B14F-4D97-AF65-F5344CB8AC3E}">
        <p14:creationId xmlns:p14="http://schemas.microsoft.com/office/powerpoint/2010/main" val="2279708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tential future offshore wind energy">
            <a:extLst>
              <a:ext uri="{FF2B5EF4-FFF2-40B4-BE49-F238E27FC236}">
                <a16:creationId xmlns:a16="http://schemas.microsoft.com/office/drawing/2014/main" id="{003E915A-CEC4-6848-BEB1-F085185F1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43013" y="0"/>
            <a:ext cx="66563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156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1D2557-015B-A046-956A-5A3346763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77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3691" y="0"/>
            <a:ext cx="7049108" cy="5118099"/>
          </a:xfrm>
          <a:prstGeom prst="rect">
            <a:avLst/>
          </a:prstGeom>
        </p:spPr>
      </p:pic>
      <p:pic>
        <p:nvPicPr>
          <p:cNvPr id="5" name="Picture 4" descr="RU_SIG_SEBS_CMYK.wm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3132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3"/>
          <p:cNvSpPr txBox="1">
            <a:spLocks noChangeArrowheads="1"/>
          </p:cNvSpPr>
          <p:nvPr/>
        </p:nvSpPr>
        <p:spPr bwMode="auto">
          <a:xfrm>
            <a:off x="2343084" y="3661387"/>
            <a:ext cx="1371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200" dirty="0">
                <a:solidFill>
                  <a:srgbClr val="000000"/>
                </a:solidFill>
                <a:latin typeface="Arial Regular"/>
              </a:rPr>
              <a:t>46 Site CODAR Network</a:t>
            </a:r>
          </a:p>
        </p:txBody>
      </p:sp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1310088" y="4230765"/>
            <a:ext cx="135969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dirty="0">
                <a:solidFill>
                  <a:srgbClr val="000000"/>
                </a:solidFill>
                <a:latin typeface="Arial Regular"/>
              </a:rPr>
              <a:t>&gt;500 Glider</a:t>
            </a:r>
          </a:p>
          <a:p>
            <a:r>
              <a:rPr lang="en-US" altLang="en-US" sz="1200" dirty="0">
                <a:solidFill>
                  <a:srgbClr val="000000"/>
                </a:solidFill>
                <a:latin typeface="Arial Regular"/>
              </a:rPr>
              <a:t>Deployments</a:t>
            </a: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268779" y="3787922"/>
            <a:ext cx="1323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200" dirty="0">
                <a:solidFill>
                  <a:srgbClr val="000000"/>
                </a:solidFill>
                <a:latin typeface="Arial Regular"/>
              </a:rPr>
              <a:t>Satellite Receivers</a:t>
            </a:r>
          </a:p>
        </p:txBody>
      </p:sp>
      <p:sp>
        <p:nvSpPr>
          <p:cNvPr id="24580" name="Rectangle 7"/>
          <p:cNvSpPr>
            <a:spLocks noChangeArrowheads="1"/>
          </p:cNvSpPr>
          <p:nvPr/>
        </p:nvSpPr>
        <p:spPr bwMode="auto">
          <a:xfrm>
            <a:off x="7350919" y="352288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0" hangingPunct="0"/>
            <a:endParaRPr lang="en-US" altLang="en-US" sz="1800">
              <a:solidFill>
                <a:srgbClr val="000000"/>
              </a:solidFill>
              <a:cs typeface="+mn-cs"/>
            </a:endParaRPr>
          </a:p>
        </p:txBody>
      </p:sp>
      <p:pic>
        <p:nvPicPr>
          <p:cNvPr id="111624" name="Picture 8" descr="SideBySideGliders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9590" y="4282488"/>
            <a:ext cx="1002946" cy="756785"/>
          </a:xfrm>
          <a:prstGeom prst="rect">
            <a:avLst/>
          </a:prstGeom>
          <a:noFill/>
          <a:ln w="127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sp>
        <p:nvSpPr>
          <p:cNvPr id="24583" name="Text Box 18"/>
          <p:cNvSpPr txBox="1">
            <a:spLocks noChangeArrowheads="1"/>
          </p:cNvSpPr>
          <p:nvPr/>
        </p:nvSpPr>
        <p:spPr bwMode="auto">
          <a:xfrm>
            <a:off x="1143000" y="25121"/>
            <a:ext cx="6858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6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Rutgers University  -  Center for Ocean Observing Leadership</a:t>
            </a:r>
          </a:p>
          <a:p>
            <a:pPr algn="ctr"/>
            <a:r>
              <a:rPr lang="en-US" altLang="en-US" sz="16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MARACOOS </a:t>
            </a:r>
            <a:r>
              <a:rPr lang="mr-IN" altLang="en-US" sz="16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–</a:t>
            </a:r>
            <a:r>
              <a:rPr lang="en-US" altLang="en-US" sz="16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 A forum to bring forward the best science &amp; technology</a:t>
            </a:r>
          </a:p>
        </p:txBody>
      </p:sp>
      <p:pic>
        <p:nvPicPr>
          <p:cNvPr id="111650" name="Picture 34" descr="XBand_SatelliteDish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07965" y="2796330"/>
            <a:ext cx="1323975" cy="987028"/>
          </a:xfrm>
          <a:prstGeom prst="rect">
            <a:avLst/>
          </a:prstGeom>
          <a:noFill/>
          <a:ln w="127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111651" name="Picture 35" descr="1468414560_d638cdb7d2_o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391132" y="2725289"/>
            <a:ext cx="1309688" cy="982265"/>
          </a:xfrm>
          <a:prstGeom prst="rect">
            <a:avLst/>
          </a:prstGeom>
          <a:noFill/>
          <a:ln w="12700">
            <a:solidFill>
              <a:schemeClr val="tx1">
                <a:lumMod val="85000"/>
              </a:schemeClr>
            </a:solidFill>
            <a:miter lim="800000"/>
            <a:headEnd/>
            <a:tailEnd/>
          </a:ln>
        </p:spPr>
      </p:pic>
      <p:pic>
        <p:nvPicPr>
          <p:cNvPr id="24600" name="Picture 30" descr="11311385685_21a7a0201d_b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590" y="655995"/>
            <a:ext cx="8370945" cy="199536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AA9F4A3-D9C1-E54C-BF13-072EEBA76CF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979" y="4710868"/>
            <a:ext cx="1810940" cy="345588"/>
          </a:xfrm>
          <a:prstGeom prst="rect">
            <a:avLst/>
          </a:prstGeom>
        </p:spPr>
      </p:pic>
      <p:sp>
        <p:nvSpPr>
          <p:cNvPr id="31" name="Text Box 5">
            <a:extLst>
              <a:ext uri="{FF2B5EF4-FFF2-40B4-BE49-F238E27FC236}">
                <a16:creationId xmlns:a16="http://schemas.microsoft.com/office/drawing/2014/main" id="{4E2BAE2B-294A-3444-B220-E6CEE998A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0972" y="4426998"/>
            <a:ext cx="95169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1200" dirty="0">
                <a:solidFill>
                  <a:srgbClr val="000000"/>
                </a:solidFill>
                <a:latin typeface="Arial Regular"/>
              </a:rPr>
              <a:t>Glider Lab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99D7E4A-6701-F245-B50A-8C1E98A8FE3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1025" y="2708877"/>
            <a:ext cx="2597071" cy="173138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916DDAA-16E3-5841-AC79-500295D13D4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6878" y="4147735"/>
            <a:ext cx="1345317" cy="83552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4582" name="Text Box 10"/>
          <p:cNvSpPr txBox="1">
            <a:spLocks noChangeArrowheads="1"/>
          </p:cNvSpPr>
          <p:nvPr/>
        </p:nvSpPr>
        <p:spPr bwMode="auto">
          <a:xfrm>
            <a:off x="2391132" y="4578456"/>
            <a:ext cx="8747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200" dirty="0">
                <a:solidFill>
                  <a:srgbClr val="000000"/>
                </a:solidFill>
                <a:latin typeface="Arial Regular"/>
              </a:rPr>
              <a:t>Ocean</a:t>
            </a:r>
          </a:p>
          <a:p>
            <a:pPr algn="r"/>
            <a:r>
              <a:rPr lang="en-US" altLang="en-US" sz="1200" dirty="0">
                <a:solidFill>
                  <a:srgbClr val="000000"/>
                </a:solidFill>
                <a:latin typeface="Arial Regular"/>
              </a:rPr>
              <a:t>Modeling</a:t>
            </a:r>
          </a:p>
        </p:txBody>
      </p:sp>
      <p:pic>
        <p:nvPicPr>
          <p:cNvPr id="18" name="Picture 17" descr="RU_SIG_SEBS_CMYK.wmf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86147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Users\Rich Dunk\Downloads\RU Met Site 3MAG0118.jpg">
            <a:extLst>
              <a:ext uri="{FF2B5EF4-FFF2-40B4-BE49-F238E27FC236}">
                <a16:creationId xmlns:a16="http://schemas.microsoft.com/office/drawing/2014/main" id="{AD95277E-BBA3-7849-8E04-2BDBAC224E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8721" y="2258747"/>
            <a:ext cx="3072322" cy="27471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95128A-63BB-9547-BF15-EE76D6136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1" y="134"/>
            <a:ext cx="9126162" cy="606029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Rutgers Coastal Met-Ocean Monitoring Site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DCF54C-EFE0-2E42-9BF3-CE489E07552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1533" y="1138870"/>
            <a:ext cx="2461747" cy="32823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325E80-7585-6541-9C4D-D027FFD15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651" y="606163"/>
            <a:ext cx="1997231" cy="2186198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Straight Arrow Connector 4"/>
          <p:cNvCxnSpPr/>
          <p:nvPr/>
        </p:nvCxnSpPr>
        <p:spPr>
          <a:xfrm>
            <a:off x="782305" y="1142591"/>
            <a:ext cx="353961" cy="7173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3038980-A767-8743-8978-F7BFAED56DF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211" y="680944"/>
            <a:ext cx="3155606" cy="31556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 descr="RU_SIG_SEBS_CMYK.wm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9640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6E059CA-1010-0E42-9AC4-770A9D188418}"/>
              </a:ext>
            </a:extLst>
          </p:cNvPr>
          <p:cNvSpPr txBox="1"/>
          <p:nvPr/>
        </p:nvSpPr>
        <p:spPr>
          <a:xfrm>
            <a:off x="525333" y="106695"/>
            <a:ext cx="8464918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75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Modeling NJ’s Wind Resource: RU-WRF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A8AE02-29DA-324A-A8A3-AC01701AD622}"/>
              </a:ext>
            </a:extLst>
          </p:cNvPr>
          <p:cNvSpPr txBox="1"/>
          <p:nvPr/>
        </p:nvSpPr>
        <p:spPr>
          <a:xfrm>
            <a:off x="242114" y="718401"/>
            <a:ext cx="403048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Continuously run daily since 2011 through present day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Includes modeling done at 9 km, 3km, and 1 km resolution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Hourly data, to allow for various types of analysis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Utilizes RUCOOL ocean data to capture coastal upwelling, a large driver of coastal wind features like sea breezes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4F80D5-9359-1B41-839E-2D59D3FAD5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71894"/>
            <a:ext cx="1461406" cy="5716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70EEE1-C66F-334B-82DF-2982073830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2596" y="1064129"/>
            <a:ext cx="4824902" cy="3162036"/>
          </a:xfrm>
          <a:prstGeom prst="rect">
            <a:avLst/>
          </a:prstGeom>
        </p:spPr>
      </p:pic>
      <p:pic>
        <p:nvPicPr>
          <p:cNvPr id="9" name="Picture 8" descr="RU_SIG_SEBS_CMYK.wm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8657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53784"/>
            <a:ext cx="9134572" cy="575177"/>
          </a:xfrm>
        </p:spPr>
        <p:txBody>
          <a:bodyPr>
            <a:normAutofit/>
          </a:bodyPr>
          <a:lstStyle/>
          <a:p>
            <a:pPr algn="ctr"/>
            <a:r>
              <a:rPr lang="en-US" sz="27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Real-Time Weather Modeling RU-WRF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21865"/>
            <a:ext cx="1589315" cy="621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137A17-4AA1-0D42-A74A-CE104AC9A9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3833" y="702255"/>
            <a:ext cx="4690565" cy="38196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620D76-48E6-1146-8855-136207DB57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944" y="549798"/>
            <a:ext cx="3738477" cy="4047052"/>
          </a:xfrm>
          <a:prstGeom prst="rect">
            <a:avLst/>
          </a:prstGeom>
        </p:spPr>
      </p:pic>
      <p:pic>
        <p:nvPicPr>
          <p:cNvPr id="8" name="Picture 7" descr="RU_SIG_SEBS_CMYK.wm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5367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0" y="857914"/>
            <a:ext cx="5539845" cy="34517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" y="63844"/>
            <a:ext cx="3383280" cy="43133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0040" y="4365258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latin typeface="Times New Roman" charset="0"/>
                <a:ea typeface="Times New Roman" charset="0"/>
                <a:cs typeface="Times New Roman" charset="0"/>
              </a:rPr>
              <a:t>October 2018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3630" y="0"/>
            <a:ext cx="1690370" cy="1054860"/>
          </a:xfrm>
        </p:spPr>
      </p:pic>
      <p:pic>
        <p:nvPicPr>
          <p:cNvPr id="10" name="Picture 9" descr="RU_SIG_SEBS_CMYK.wm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2190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3B23C-6C56-184C-9809-5E57ED37C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5836"/>
            <a:ext cx="9144000" cy="606029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Fisheries and Offshore Wind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A794B-4E9E-4443-9F01-91D6772A9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064" y="691865"/>
            <a:ext cx="4949301" cy="3400425"/>
          </a:xfrm>
        </p:spPr>
        <p:txBody>
          <a:bodyPr/>
          <a:lstStyle/>
          <a:p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Recreational fishers view offshore wind favorably – artificial reefs</a:t>
            </a: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Commercial fishing concerns:</a:t>
            </a:r>
          </a:p>
          <a:p>
            <a:pPr lvl="1"/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Site Access</a:t>
            </a:r>
          </a:p>
          <a:p>
            <a:pPr lvl="1"/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Gear Damage</a:t>
            </a:r>
          </a:p>
          <a:p>
            <a:pPr lvl="1"/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Cable Depth</a:t>
            </a:r>
          </a:p>
          <a:p>
            <a:pPr lvl="1"/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Turbine Spacing</a:t>
            </a:r>
          </a:p>
          <a:p>
            <a:pPr lvl="1"/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Particularly challenging for bivalve shellfish fisheries (scallops, clams)</a:t>
            </a:r>
          </a:p>
          <a:p>
            <a:pPr lvl="1"/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Species are largely immobile</a:t>
            </a:r>
          </a:p>
          <a:p>
            <a:pPr lvl="1"/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Vital to protect existing ocean industry while allowing a new industry to succeed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26D6C4-DFD8-5042-8312-63AF34FB24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9919" y="1165082"/>
            <a:ext cx="3737499" cy="2844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RU_SIG_SEBS_CMYK.wm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8827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43000" y="4647166"/>
            <a:ext cx="6858000" cy="4963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78"/>
            <a:ext cx="9144000" cy="530830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Fishing Industry Concerns and Research Priorities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587" y="548514"/>
            <a:ext cx="8449056" cy="3783101"/>
          </a:xfrm>
        </p:spPr>
        <p:txBody>
          <a:bodyPr>
            <a:normAutofit/>
          </a:bodyPr>
          <a:lstStyle/>
          <a:p>
            <a:pPr>
              <a:lnSpc>
                <a:spcPts val="1725"/>
              </a:lnSpc>
            </a:pP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Access</a:t>
            </a:r>
            <a:r>
              <a:rPr lang="en-US" sz="1500" dirty="0">
                <a:latin typeface="Times New Roman" charset="0"/>
                <a:ea typeface="Times New Roman" charset="0"/>
                <a:cs typeface="Times New Roman" charset="0"/>
              </a:rPr>
              <a:t>: Before, during, and after construction</a:t>
            </a:r>
          </a:p>
          <a:p>
            <a:pPr lvl="1">
              <a:lnSpc>
                <a:spcPts val="1725"/>
              </a:lnSpc>
            </a:pPr>
            <a:r>
              <a:rPr lang="en-US" sz="1500" dirty="0">
                <a:latin typeface="Times New Roman" charset="0"/>
                <a:ea typeface="Times New Roman" charset="0"/>
                <a:cs typeface="Times New Roman" charset="0"/>
              </a:rPr>
              <a:t>Placement and spacing of turbines and cables</a:t>
            </a:r>
          </a:p>
          <a:p>
            <a:pPr lvl="1">
              <a:lnSpc>
                <a:spcPts val="1725"/>
              </a:lnSpc>
            </a:pPr>
            <a:r>
              <a:rPr lang="en-US" sz="1500" dirty="0">
                <a:latin typeface="Times New Roman" charset="0"/>
                <a:ea typeface="Times New Roman" charset="0"/>
                <a:cs typeface="Times New Roman" charset="0"/>
              </a:rPr>
              <a:t>During fishing activities and while transiting</a:t>
            </a:r>
          </a:p>
          <a:p>
            <a:pPr lvl="1">
              <a:lnSpc>
                <a:spcPts val="1725"/>
              </a:lnSpc>
            </a:pPr>
            <a:r>
              <a:rPr lang="en-US" sz="1500" dirty="0">
                <a:latin typeface="Times New Roman" charset="0"/>
                <a:ea typeface="Times New Roman" charset="0"/>
                <a:cs typeface="Times New Roman" charset="0"/>
              </a:rPr>
              <a:t>Cumulative impacts</a:t>
            </a:r>
          </a:p>
          <a:p>
            <a:pPr lvl="1">
              <a:lnSpc>
                <a:spcPts val="1725"/>
              </a:lnSpc>
            </a:pPr>
            <a:endParaRPr lang="en-US" sz="8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lnSpc>
                <a:spcPts val="1725"/>
              </a:lnSpc>
            </a:pP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Ecosystem Impacts</a:t>
            </a:r>
            <a:r>
              <a:rPr lang="en-US" sz="1500" dirty="0">
                <a:latin typeface="Times New Roman" charset="0"/>
                <a:ea typeface="Times New Roman" charset="0"/>
                <a:cs typeface="Times New Roman" charset="0"/>
              </a:rPr>
              <a:t>: Influences on physical and biological processes</a:t>
            </a:r>
          </a:p>
          <a:p>
            <a:pPr lvl="1">
              <a:lnSpc>
                <a:spcPts val="1725"/>
              </a:lnSpc>
            </a:pPr>
            <a:r>
              <a:rPr lang="en-US" sz="1350" dirty="0">
                <a:latin typeface="Times New Roman" charset="0"/>
                <a:ea typeface="Times New Roman" charset="0"/>
                <a:cs typeface="Times New Roman" charset="0"/>
              </a:rPr>
              <a:t>Ocean-atmosphere interactions, currents, cold pool dynamics</a:t>
            </a:r>
          </a:p>
          <a:p>
            <a:pPr lvl="1">
              <a:lnSpc>
                <a:spcPts val="1725"/>
              </a:lnSpc>
            </a:pPr>
            <a:r>
              <a:rPr lang="en-US" sz="1350" dirty="0">
                <a:latin typeface="Times New Roman" charset="0"/>
                <a:ea typeface="Times New Roman" charset="0"/>
                <a:cs typeface="Times New Roman" charset="0"/>
              </a:rPr>
              <a:t>Distribution, behavior, reproduction, and survival of marine fishery resources</a:t>
            </a:r>
          </a:p>
          <a:p>
            <a:pPr lvl="1">
              <a:lnSpc>
                <a:spcPts val="1725"/>
              </a:lnSpc>
            </a:pPr>
            <a:endParaRPr lang="en-US" sz="1350" dirty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lnSpc>
                <a:spcPts val="1725"/>
              </a:lnSpc>
            </a:pPr>
            <a:r>
              <a:rPr lang="en-US" sz="1500" b="1" dirty="0">
                <a:latin typeface="Times New Roman" charset="0"/>
                <a:ea typeface="Times New Roman" charset="0"/>
                <a:cs typeface="Times New Roman" charset="0"/>
              </a:rPr>
              <a:t>Navigation and Safety</a:t>
            </a:r>
            <a:r>
              <a:rPr lang="en-US" sz="1500" dirty="0">
                <a:latin typeface="Times New Roman" charset="0"/>
                <a:ea typeface="Times New Roman" charset="0"/>
                <a:cs typeface="Times New Roman" charset="0"/>
              </a:rPr>
              <a:t>: During fishing activities and while transiting</a:t>
            </a:r>
          </a:p>
          <a:p>
            <a:pPr lvl="1">
              <a:lnSpc>
                <a:spcPts val="1725"/>
              </a:lnSpc>
            </a:pPr>
            <a:r>
              <a:rPr lang="en-US" sz="1350" dirty="0">
                <a:latin typeface="Times New Roman" charset="0"/>
                <a:ea typeface="Times New Roman" charset="0"/>
                <a:cs typeface="Times New Roman" charset="0"/>
              </a:rPr>
              <a:t>Varying weather conditions, different user groups, radar impacts</a:t>
            </a:r>
          </a:p>
        </p:txBody>
      </p:sp>
      <p:pic>
        <p:nvPicPr>
          <p:cNvPr id="5" name="Picture 16" descr="Image result for cape may commercial fishing boats">
            <a:extLst>
              <a:ext uri="{FF2B5EF4-FFF2-40B4-BE49-F238E27FC236}">
                <a16:creationId xmlns:a16="http://schemas.microsoft.com/office/drawing/2014/main" id="{AFB76D9D-3BE1-4284-BCB4-D1FA4F3F4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493" y="3455265"/>
            <a:ext cx="2393329" cy="15963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Image result for atlantic highlands marina">
            <a:extLst>
              <a:ext uri="{FF2B5EF4-FFF2-40B4-BE49-F238E27FC236}">
                <a16:creationId xmlns:a16="http://schemas.microsoft.com/office/drawing/2014/main" id="{A6D84A6C-7B02-4BB4-9D56-A7426796C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3519" y="3455265"/>
            <a:ext cx="3211137" cy="15963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RU_SIG_SEBS_CMYK.wm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82" name="Picture 2" descr="mage result for njaes rutger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8567" y="631732"/>
            <a:ext cx="2869889" cy="124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022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270" y="438658"/>
            <a:ext cx="4935360" cy="399661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877" y="51542"/>
            <a:ext cx="3800119" cy="4431558"/>
          </a:xfrm>
          <a:prstGeom prst="rect">
            <a:avLst/>
          </a:prstGeom>
        </p:spPr>
      </p:pic>
      <p:pic>
        <p:nvPicPr>
          <p:cNvPr id="6" name="Picture 5" descr="RU_SIG_SEBS_CMYK.wm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13188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8610" y="2479935"/>
            <a:ext cx="88082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latin typeface="Times New Roman" charset="0"/>
                <a:ea typeface="Times New Roman" charset="0"/>
                <a:cs typeface="Times New Roman" charset="0"/>
              </a:rPr>
              <a:t> 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b="1" i="1" dirty="0">
                <a:latin typeface="Times New Roman" charset="0"/>
                <a:ea typeface="Times New Roman" charset="0"/>
                <a:cs typeface="Times New Roman" charset="0"/>
              </a:rPr>
              <a:t>Research Needs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 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1A1A1A"/>
                </a:solidFill>
                <a:latin typeface="Times New Roman" charset="0"/>
                <a:ea typeface="Times New Roman" charset="0"/>
                <a:cs typeface="Times New Roman" charset="0"/>
              </a:rPr>
              <a:t>How much overlap is there between offshore energy areas that are targeted for development and the cold pool?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1A1A1A"/>
                </a:solidFill>
                <a:latin typeface="Times New Roman" charset="0"/>
                <a:ea typeface="Times New Roman" charset="0"/>
                <a:cs typeface="Times New Roman" charset="0"/>
              </a:rPr>
              <a:t>What is the threshold of stratification that will be impacted by offshore wind turbines?</a:t>
            </a: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1A1A1A"/>
                </a:solidFill>
                <a:latin typeface="Times New Roman" charset="0"/>
                <a:ea typeface="Times New Roman" charset="0"/>
                <a:cs typeface="Times New Roman" charset="0"/>
              </a:rPr>
              <a:t>How does this relate to the seasonal evolution of the cold pool off our coast?</a:t>
            </a:r>
            <a:endParaRPr lang="en-US" sz="1600" dirty="0">
              <a:effectLst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9395"/>
            <a:ext cx="28575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Influence on continental shelf oceanography </a:t>
            </a:r>
            <a:r>
              <a:rPr lang="en-US" b="1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and associated </a:t>
            </a:r>
            <a:r>
              <a:rPr lang="en-US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ecological processes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0673" y="157317"/>
            <a:ext cx="5508863" cy="26235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RU_SIG_SEBS_CMYK.wm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7432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0" descr="11311385685_21a7a0201d_b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7364" y="438818"/>
            <a:ext cx="4868313" cy="11604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13536"/>
            <a:ext cx="43794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Influence on continental shelf oceanography and associated ecological processes</a:t>
            </a:r>
          </a:p>
        </p:txBody>
      </p:sp>
      <p:sp>
        <p:nvSpPr>
          <p:cNvPr id="9" name="Rectangle 8"/>
          <p:cNvSpPr/>
          <p:nvPr/>
        </p:nvSpPr>
        <p:spPr>
          <a:xfrm>
            <a:off x="8472322" y="2635045"/>
            <a:ext cx="573355" cy="1769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RU_SIG_SEBS_CMYK.wm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230CCE-F763-C74C-900D-6D9A4EE4008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42132"/>
            <a:ext cx="5068049" cy="36726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8698" y="2635045"/>
            <a:ext cx="4246979" cy="192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125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8AE01-FEC1-6049-941B-67413C58F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1016"/>
            <a:ext cx="4510989" cy="606029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Marine Mammals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C34F2A-7679-4148-818E-CDC75D939E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969" y="738087"/>
            <a:ext cx="2849189" cy="40173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0F81F7-ACF4-B146-9934-CA26AC9FC5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6291" y="2856751"/>
            <a:ext cx="1415962" cy="141268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F7AE1A1-2B31-8940-B386-C5E42F4931DD}"/>
              </a:ext>
            </a:extLst>
          </p:cNvPr>
          <p:cNvGrpSpPr>
            <a:grpSpLocks noChangeAspect="1"/>
          </p:cNvGrpSpPr>
          <p:nvPr/>
        </p:nvGrpSpPr>
        <p:grpSpPr>
          <a:xfrm>
            <a:off x="7376896" y="2849547"/>
            <a:ext cx="1426978" cy="1474164"/>
            <a:chOff x="618068" y="947454"/>
            <a:chExt cx="2048362" cy="211609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59CABFC-205B-AA4F-B507-52BA67C44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8068" y="947454"/>
              <a:ext cx="2048362" cy="204362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95F697B-F718-8F4A-B01E-9614DFFA2CCA}"/>
                </a:ext>
              </a:extLst>
            </p:cNvPr>
            <p:cNvSpPr txBox="1"/>
            <p:nvPr/>
          </p:nvSpPr>
          <p:spPr>
            <a:xfrm>
              <a:off x="1700450" y="2621750"/>
              <a:ext cx="965632" cy="441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1"/>
                  </a:solidFill>
                  <a:latin typeface="Helvetica" pitchFamily="2" charset="0"/>
                </a:rPr>
                <a:t>DEC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26EA971-859E-9E4D-BD24-A096063B7E0C}"/>
              </a:ext>
            </a:extLst>
          </p:cNvPr>
          <p:cNvSpPr txBox="1"/>
          <p:nvPr/>
        </p:nvSpPr>
        <p:spPr>
          <a:xfrm>
            <a:off x="4866780" y="4006932"/>
            <a:ext cx="814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APR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F8C417-81DF-3248-BDA6-D07E7B38B359}"/>
              </a:ext>
            </a:extLst>
          </p:cNvPr>
          <p:cNvSpPr txBox="1"/>
          <p:nvPr/>
        </p:nvSpPr>
        <p:spPr>
          <a:xfrm>
            <a:off x="4518768" y="4255195"/>
            <a:ext cx="38940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Helvetica" pitchFamily="2" charset="0"/>
              </a:rPr>
              <a:t>Data: Duke University Marine Geospatial Ecology Lab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B9F769-4D8E-3E4E-8DEC-F33190C62256}"/>
              </a:ext>
            </a:extLst>
          </p:cNvPr>
          <p:cNvSpPr txBox="1"/>
          <p:nvPr/>
        </p:nvSpPr>
        <p:spPr>
          <a:xfrm>
            <a:off x="1806981" y="2583344"/>
            <a:ext cx="1531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charset="0"/>
                <a:ea typeface="Times New Roman" charset="0"/>
                <a:cs typeface="Times New Roman" charset="0"/>
              </a:rPr>
              <a:t>Right Whale Migration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69DAC2B-1D17-C949-B6B0-F70F1215223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5648" y="2849547"/>
            <a:ext cx="1415962" cy="141269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98E87FC-5022-C845-A1EA-23BF53186032}"/>
              </a:ext>
            </a:extLst>
          </p:cNvPr>
          <p:cNvSpPr txBox="1"/>
          <p:nvPr/>
        </p:nvSpPr>
        <p:spPr>
          <a:xfrm>
            <a:off x="6428640" y="4006930"/>
            <a:ext cx="8048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JUN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1AC029-4F28-8B47-907B-1E03A2C062B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0989" y="45005"/>
            <a:ext cx="4128106" cy="275207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5A48056-9CB9-784B-993D-53BDA18132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3869" y="4867594"/>
            <a:ext cx="227013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sz="1050" dirty="0">
                <a:solidFill>
                  <a:schemeClr val="bg1"/>
                </a:solidFill>
                <a:latin typeface="Arial Regular"/>
              </a:rPr>
              <a:t>Photo: NOAA</a:t>
            </a:r>
          </a:p>
        </p:txBody>
      </p:sp>
      <p:pic>
        <p:nvPicPr>
          <p:cNvPr id="17" name="Picture 16" descr="RU_SIG_SEBS_CMYK.wmf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0757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9D7ED-32A3-6447-A799-0260C14A6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412"/>
            <a:ext cx="8229600" cy="606029"/>
          </a:xfrm>
        </p:spPr>
        <p:txBody>
          <a:bodyPr/>
          <a:lstStyle/>
          <a:p>
            <a:r>
              <a:rPr lang="en-US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Offshore Construction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DE18B-3245-934D-B5A6-2BFA87987E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811" y="652441"/>
            <a:ext cx="5419280" cy="3400425"/>
          </a:xfrm>
        </p:spPr>
        <p:txBody>
          <a:bodyPr/>
          <a:lstStyle/>
          <a:p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Offshore construction must cease when right whales in the area</a:t>
            </a:r>
          </a:p>
          <a:p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Currently determined using trained spotters with binoculars on boats</a:t>
            </a:r>
          </a:p>
          <a:p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Acoustic detecting equipment on autonomous marine platforms (buoys, gliders) can detect vocalizing whales</a:t>
            </a:r>
          </a:p>
          <a:p>
            <a:endParaRPr lang="en-US" sz="20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000" dirty="0">
                <a:latin typeface="Times New Roman" charset="0"/>
                <a:ea typeface="Times New Roman" charset="0"/>
                <a:cs typeface="Times New Roman" charset="0"/>
              </a:rPr>
              <a:t>More efficient at less cost?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8B1601-AF8A-B84B-B09E-8A65A23160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8958" y="2192009"/>
            <a:ext cx="3014746" cy="18107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B5FA47-9C46-F24B-AD89-3EA0440D87E6}"/>
              </a:ext>
            </a:extLst>
          </p:cNvPr>
          <p:cNvSpPr txBox="1"/>
          <p:nvPr/>
        </p:nvSpPr>
        <p:spPr>
          <a:xfrm>
            <a:off x="5323224" y="4002741"/>
            <a:ext cx="37168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Mark Baumgartner, Robots4Whales (WHOI)</a:t>
            </a:r>
          </a:p>
        </p:txBody>
      </p:sp>
      <p:pic>
        <p:nvPicPr>
          <p:cNvPr id="6" name="Picture 8" descr="SideBySideGliders1">
            <a:extLst>
              <a:ext uri="{FF2B5EF4-FFF2-40B4-BE49-F238E27FC236}">
                <a16:creationId xmlns:a16="http://schemas.microsoft.com/office/drawing/2014/main" id="{36E841E9-DE4B-354E-B997-A09E5F99E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32878" y="652441"/>
            <a:ext cx="2007213" cy="151456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736D65-47DA-C743-83BD-61F60CE3B4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2534" y="937170"/>
            <a:ext cx="2060381" cy="1214953"/>
          </a:xfrm>
          <a:prstGeom prst="rect">
            <a:avLst/>
          </a:prstGeom>
        </p:spPr>
      </p:pic>
      <p:pic>
        <p:nvPicPr>
          <p:cNvPr id="9" name="Picture 8" descr="RU_SIG_SEBS_CMYK.wm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83587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296376-A4CF-574E-9489-84F8EE3003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6849" y="256350"/>
            <a:ext cx="6506180" cy="36597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3CFC83-27A7-B042-A420-11653AC72F4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3079" y="4106513"/>
            <a:ext cx="3827921" cy="394051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951842B1-6B9B-F443-8A81-AB8986B63EE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4106512"/>
            <a:ext cx="2643423" cy="3940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288697-C193-3246-B13B-0B87E7924D19}"/>
              </a:ext>
            </a:extLst>
          </p:cNvPr>
          <p:cNvSpPr txBox="1"/>
          <p:nvPr/>
        </p:nvSpPr>
        <p:spPr>
          <a:xfrm>
            <a:off x="6334053" y="3916076"/>
            <a:ext cx="1822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https://go.rutgers.edu/ECO-PAM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1F460F-251C-9F44-AB0E-EA30E0DD9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06896"/>
            <a:ext cx="6858000" cy="29890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250" b="1" dirty="0">
                <a:solidFill>
                  <a:srgbClr val="1E08C2"/>
                </a:solidFill>
                <a:latin typeface="Times New Roman" charset="0"/>
                <a:ea typeface="Times New Roman" charset="0"/>
                <a:cs typeface="Times New Roman" charset="0"/>
              </a:rPr>
              <a:t>Academic and Industry Collaboration: ECO-PAM</a:t>
            </a:r>
          </a:p>
        </p:txBody>
      </p:sp>
      <p:sp>
        <p:nvSpPr>
          <p:cNvPr id="3" name="Rectangle 2"/>
          <p:cNvSpPr/>
          <p:nvPr/>
        </p:nvSpPr>
        <p:spPr>
          <a:xfrm>
            <a:off x="3744120" y="4106513"/>
            <a:ext cx="484981" cy="3877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36411493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D34BC8-4666-4749-8E13-7E72B0899A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" y="1808525"/>
            <a:ext cx="2978371" cy="300977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C62E903D-C75A-8941-A8CB-48444AD34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8348" y="1808525"/>
            <a:ext cx="3009777" cy="300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8D3241-8ADF-AD4F-A49C-E4C81DF5E985}"/>
              </a:ext>
            </a:extLst>
          </p:cNvPr>
          <p:cNvSpPr txBox="1"/>
          <p:nvPr/>
        </p:nvSpPr>
        <p:spPr>
          <a:xfrm>
            <a:off x="159204" y="26752"/>
            <a:ext cx="8278159" cy="594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1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Resolution Mapping focused on the Ocean Wind Site:</a:t>
            </a:r>
          </a:p>
          <a:p>
            <a:r>
              <a:rPr lang="en-US" sz="1631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Marine Mammals</a:t>
            </a:r>
          </a:p>
        </p:txBody>
      </p:sp>
      <p:pic>
        <p:nvPicPr>
          <p:cNvPr id="5" name="Picture 4" descr="A boat that is floating in the water&#10;&#10;Description automatically generated">
            <a:extLst>
              <a:ext uri="{FF2B5EF4-FFF2-40B4-BE49-F238E27FC236}">
                <a16:creationId xmlns:a16="http://schemas.microsoft.com/office/drawing/2014/main" id="{8559B5A8-CE11-F246-A6ED-2D551B63EBA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2472" y="477454"/>
            <a:ext cx="5081918" cy="12299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97EBDC-2ACF-B74F-9FF4-1D96111E707C}"/>
              </a:ext>
            </a:extLst>
          </p:cNvPr>
          <p:cNvSpPr txBox="1"/>
          <p:nvPr/>
        </p:nvSpPr>
        <p:spPr>
          <a:xfrm>
            <a:off x="149579" y="1944668"/>
            <a:ext cx="787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Right 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9DD1B4-96A4-1D4B-A410-2F4DD99DB542}"/>
              </a:ext>
            </a:extLst>
          </p:cNvPr>
          <p:cNvSpPr txBox="1"/>
          <p:nvPr/>
        </p:nvSpPr>
        <p:spPr>
          <a:xfrm>
            <a:off x="6291410" y="2002279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337608-2252-F440-AD2D-2BB38E750F0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9259" y="1808525"/>
            <a:ext cx="2942893" cy="300977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0695548-DD03-DB45-915F-EDD5273CCC20}"/>
              </a:ext>
            </a:extLst>
          </p:cNvPr>
          <p:cNvSpPr txBox="1"/>
          <p:nvPr/>
        </p:nvSpPr>
        <p:spPr>
          <a:xfrm>
            <a:off x="3200378" y="1963919"/>
            <a:ext cx="787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 </a:t>
            </a:r>
          </a:p>
          <a:p>
            <a:pPr algn="ctr"/>
            <a:r>
              <a:rPr lang="en-U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884F8E-83AA-0343-9E82-3EF9A9A574B5}"/>
              </a:ext>
            </a:extLst>
          </p:cNvPr>
          <p:cNvSpPr txBox="1"/>
          <p:nvPr/>
        </p:nvSpPr>
        <p:spPr>
          <a:xfrm>
            <a:off x="149579" y="861578"/>
            <a:ext cx="26324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November 20, 2021 - Present</a:t>
            </a:r>
          </a:p>
        </p:txBody>
      </p:sp>
    </p:spTree>
    <p:extLst>
      <p:ext uri="{BB962C8B-B14F-4D97-AF65-F5344CB8AC3E}">
        <p14:creationId xmlns:p14="http://schemas.microsoft.com/office/powerpoint/2010/main" val="36194406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6342" y="1183907"/>
            <a:ext cx="3381739" cy="32991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7C018C-9F9E-FF4F-9F05-E18A71346406}"/>
              </a:ext>
            </a:extLst>
          </p:cNvPr>
          <p:cNvSpPr txBox="1"/>
          <p:nvPr/>
        </p:nvSpPr>
        <p:spPr>
          <a:xfrm>
            <a:off x="163629" y="0"/>
            <a:ext cx="5226518" cy="594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1" b="1" dirty="0">
                <a:solidFill>
                  <a:srgbClr val="0432FF"/>
                </a:solidFill>
              </a:rPr>
              <a:t>High Resolution Mapping focused on the Ocean Wind Site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41174" y="3872177"/>
            <a:ext cx="2580734" cy="612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4 Deployments Completed </a:t>
            </a:r>
          </a:p>
          <a:p>
            <a:r>
              <a:rPr lang="en-US" sz="1100" dirty="0"/>
              <a:t>1 Currently Underway</a:t>
            </a:r>
          </a:p>
          <a:p>
            <a:r>
              <a:rPr lang="en-US" sz="1100" dirty="0"/>
              <a:t>3 Additional NJ Deployments funded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579" y="594265"/>
            <a:ext cx="3259414" cy="4549235"/>
          </a:xfrm>
          <a:prstGeom prst="rect">
            <a:avLst/>
          </a:prstGeom>
        </p:spPr>
      </p:pic>
      <p:pic>
        <p:nvPicPr>
          <p:cNvPr id="8" name="Picture 7" descr="RU_SIG_SEBS_CMYK.wmf">
            <a:extLst>
              <a:ext uri="{FF2B5EF4-FFF2-40B4-BE49-F238E27FC236}">
                <a16:creationId xmlns:a16="http://schemas.microsoft.com/office/drawing/2014/main" id="{F926E3BE-7045-334B-B40F-44AE782EFF0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boat that is floating in the water&#10;&#10;Description automatically generated">
            <a:extLst>
              <a:ext uri="{FF2B5EF4-FFF2-40B4-BE49-F238E27FC236}">
                <a16:creationId xmlns:a16="http://schemas.microsoft.com/office/drawing/2014/main" id="{79CB0A8D-A4B4-C042-B4DF-93F008CA85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8695" y="171649"/>
            <a:ext cx="3647173" cy="88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84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472" y="1710814"/>
            <a:ext cx="8822422" cy="1327355"/>
          </a:xfrm>
        </p:spPr>
      </p:pic>
      <p:sp>
        <p:nvSpPr>
          <p:cNvPr id="5" name="TextBox 4"/>
          <p:cNvSpPr txBox="1"/>
          <p:nvPr/>
        </p:nvSpPr>
        <p:spPr>
          <a:xfrm>
            <a:off x="3938023" y="3328053"/>
            <a:ext cx="52059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i="1" dirty="0">
                <a:latin typeface="Times New Roman" charset="0"/>
                <a:ea typeface="Times New Roman" charset="0"/>
                <a:cs typeface="Times New Roman" charset="0"/>
              </a:rPr>
              <a:t>Courtesy of the Office of the New Jersey State Climatologist, Dr. David Robinson</a:t>
            </a:r>
          </a:p>
        </p:txBody>
      </p:sp>
      <p:pic>
        <p:nvPicPr>
          <p:cNvPr id="7" name="Picture 6" descr="RU_SIG_SEBS_CMYK.wm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281756" y="315437"/>
            <a:ext cx="6915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New </a:t>
            </a:r>
            <a:r>
              <a:rPr lang="en-US" sz="2800" b="1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Jersey’s Extreme Temperature Months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041556"/>
            <a:ext cx="9377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1895                                         1930                                   1960                                  1990                                 2020  </a:t>
            </a:r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95265" y="3427590"/>
            <a:ext cx="2754043" cy="91614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95265" y="1503968"/>
            <a:ext cx="412292" cy="1644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2500"/>
              </a:lnSpc>
            </a:pPr>
            <a:r>
              <a:rPr lang="en-US" sz="1000" dirty="0"/>
              <a:t>Jan</a:t>
            </a:r>
          </a:p>
          <a:p>
            <a:pPr algn="r">
              <a:lnSpc>
                <a:spcPts val="2500"/>
              </a:lnSpc>
            </a:pPr>
            <a:r>
              <a:rPr lang="en-US" sz="1000" dirty="0"/>
              <a:t>Apr</a:t>
            </a:r>
          </a:p>
          <a:p>
            <a:pPr algn="r">
              <a:lnSpc>
                <a:spcPts val="2500"/>
              </a:lnSpc>
            </a:pPr>
            <a:r>
              <a:rPr lang="en-US" sz="1000" dirty="0"/>
              <a:t>Jul</a:t>
            </a:r>
          </a:p>
          <a:p>
            <a:pPr algn="r">
              <a:lnSpc>
                <a:spcPts val="2500"/>
              </a:lnSpc>
            </a:pPr>
            <a:r>
              <a:rPr lang="en-US" sz="1000" dirty="0"/>
              <a:t>Oct</a:t>
            </a:r>
          </a:p>
          <a:p>
            <a:pPr algn="r">
              <a:lnSpc>
                <a:spcPts val="2500"/>
              </a:lnSpc>
            </a:pPr>
            <a:r>
              <a:rPr lang="en-US" sz="1000" dirty="0"/>
              <a:t>Dec</a:t>
            </a:r>
          </a:p>
        </p:txBody>
      </p:sp>
    </p:spTree>
    <p:extLst>
      <p:ext uri="{BB962C8B-B14F-4D97-AF65-F5344CB8AC3E}">
        <p14:creationId xmlns:p14="http://schemas.microsoft.com/office/powerpoint/2010/main" val="11838678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A261C67-BA1C-FE46-8CFC-73572EC57E22}"/>
              </a:ext>
            </a:extLst>
          </p:cNvPr>
          <p:cNvSpPr txBox="1"/>
          <p:nvPr/>
        </p:nvSpPr>
        <p:spPr>
          <a:xfrm>
            <a:off x="96253" y="123690"/>
            <a:ext cx="7904747" cy="594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1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Resolution Mapping focused on the Ocean Wind Site:</a:t>
            </a:r>
          </a:p>
          <a:p>
            <a:r>
              <a:rPr lang="en-US" sz="1631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Marine Mammals</a:t>
            </a:r>
          </a:p>
        </p:txBody>
      </p:sp>
      <p:pic>
        <p:nvPicPr>
          <p:cNvPr id="13" name="Picture 12" descr="A boat that is floating in the water&#10;&#10;Description automatically generated">
            <a:extLst>
              <a:ext uri="{FF2B5EF4-FFF2-40B4-BE49-F238E27FC236}">
                <a16:creationId xmlns:a16="http://schemas.microsoft.com/office/drawing/2014/main" id="{AE6C0D6A-D45B-C342-AFCE-A08AABFF84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1393" y="482072"/>
            <a:ext cx="3587750" cy="868299"/>
          </a:xfrm>
          <a:prstGeom prst="rect">
            <a:avLst/>
          </a:prstGeom>
        </p:spPr>
      </p:pic>
      <p:pic>
        <p:nvPicPr>
          <p:cNvPr id="15" name="Picture 14" descr="RU_SIG_SEBS_CMYK.wmf">
            <a:extLst>
              <a:ext uri="{FF2B5EF4-FFF2-40B4-BE49-F238E27FC236}">
                <a16:creationId xmlns:a16="http://schemas.microsoft.com/office/drawing/2014/main" id="{AF73C4D4-0B13-B642-8532-6A3E306EAE4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D1FB8F-49D4-C443-9446-9BDBE8558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53" y="856634"/>
            <a:ext cx="2657585" cy="27114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DAAB90-1BB5-5440-8342-7F214B4CFA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1903" y="1350371"/>
            <a:ext cx="5811433" cy="304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6910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B11E11D-ED56-814E-B87A-0A1B53F329FD}"/>
              </a:ext>
            </a:extLst>
          </p:cNvPr>
          <p:cNvSpPr txBox="1"/>
          <p:nvPr/>
        </p:nvSpPr>
        <p:spPr>
          <a:xfrm>
            <a:off x="103564" y="123690"/>
            <a:ext cx="7897436" cy="594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1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Resolution Mapping focused on the Ocean Wind Site:</a:t>
            </a:r>
          </a:p>
          <a:p>
            <a:r>
              <a:rPr lang="en-US" sz="1631" b="1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Marine Mammals</a:t>
            </a:r>
          </a:p>
        </p:txBody>
      </p:sp>
      <p:pic>
        <p:nvPicPr>
          <p:cNvPr id="18" name="Picture 17" descr="RU_SIG_SEBS_CMYK.wmf">
            <a:extLst>
              <a:ext uri="{FF2B5EF4-FFF2-40B4-BE49-F238E27FC236}">
                <a16:creationId xmlns:a16="http://schemas.microsoft.com/office/drawing/2014/main" id="{A59A86D2-9749-1446-ABD3-6BB1F61614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290005-8769-F14A-AB72-7FEFC0A64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980" y="717954"/>
            <a:ext cx="3564633" cy="37253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30F32F-59B6-8D43-9253-5CD32738B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519" y="760230"/>
            <a:ext cx="3794206" cy="3623039"/>
          </a:xfrm>
          <a:prstGeom prst="rect">
            <a:avLst/>
          </a:prstGeom>
        </p:spPr>
      </p:pic>
      <p:pic>
        <p:nvPicPr>
          <p:cNvPr id="19" name="Picture 18" descr="https://us.whales.org/wp-content/uploads/sites/2/2018/08/na-right-whale-breach-regina-asmutis-silvia.jpg">
            <a:extLst>
              <a:ext uri="{FF2B5EF4-FFF2-40B4-BE49-F238E27FC236}">
                <a16:creationId xmlns:a16="http://schemas.microsoft.com/office/drawing/2014/main" id="{3D2E2D1F-A1A6-AE49-8637-337CD74F5B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564" y="4042611"/>
            <a:ext cx="1435795" cy="104194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7129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70D83-E266-8B49-8FE1-8371095A6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337"/>
            <a:ext cx="6172200" cy="85725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In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9BC84-DA20-2F46-82F4-2CDE74416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76587"/>
            <a:ext cx="8476488" cy="3661616"/>
          </a:xfrm>
        </p:spPr>
        <p:txBody>
          <a:bodyPr>
            <a:normAutofit/>
          </a:bodyPr>
          <a:lstStyle/>
          <a:p>
            <a:r>
              <a:rPr lang="en-US" sz="2100" dirty="0">
                <a:latin typeface="Times New Roman" charset="0"/>
                <a:ea typeface="Times New Roman" charset="0"/>
                <a:cs typeface="Times New Roman" charset="0"/>
              </a:rPr>
              <a:t>Offshore wind is coming to the US, and to NJ</a:t>
            </a:r>
          </a:p>
          <a:p>
            <a:endParaRPr lang="en-US" sz="21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100" dirty="0">
                <a:latin typeface="Times New Roman" charset="0"/>
                <a:ea typeface="Times New Roman" charset="0"/>
                <a:cs typeface="Times New Roman" charset="0"/>
              </a:rPr>
              <a:t>The ocean is a complex place, and all stakeholders can contribute their expertise to the responsible deployment of offshore wind. </a:t>
            </a:r>
            <a:br>
              <a:rPr lang="en-US" sz="2100" dirty="0">
                <a:latin typeface="Times New Roman" charset="0"/>
                <a:ea typeface="Times New Roman" charset="0"/>
                <a:cs typeface="Times New Roman" charset="0"/>
              </a:rPr>
            </a:br>
            <a:endParaRPr lang="en-US" sz="21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2100" dirty="0">
                <a:latin typeface="Times New Roman" charset="0"/>
                <a:ea typeface="Times New Roman" charset="0"/>
                <a:cs typeface="Times New Roman" charset="0"/>
              </a:rPr>
              <a:t>Researchers at Rutgers as a whole are helping to better inform this process, making sure the best science is used to make the best decisions</a:t>
            </a:r>
          </a:p>
        </p:txBody>
      </p:sp>
      <p:pic>
        <p:nvPicPr>
          <p:cNvPr id="5" name="Picture 4" descr="RU_SIG_SEBS_CMYK.wm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95207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verGliderImage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1"/>
          <a:stretch/>
        </p:blipFill>
        <p:spPr>
          <a:xfrm>
            <a:off x="15921" y="1"/>
            <a:ext cx="9149900" cy="5143500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-1" y="2705767"/>
            <a:ext cx="4866809" cy="131445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2"/>
                </a:solidFill>
                <a:latin typeface="+mn-lt"/>
                <a:ea typeface="ヒラギノ角ゴ Pro W3" charset="0"/>
                <a:cs typeface="Geneva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2"/>
                </a:solidFill>
                <a:latin typeface="+mn-lt"/>
                <a:ea typeface="Geneva" charset="0"/>
                <a:cs typeface="Geneva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2"/>
                </a:solidFill>
                <a:latin typeface="+mn-lt"/>
                <a:ea typeface="Geneva" charset="0"/>
                <a:cs typeface="Geneva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2"/>
                </a:solidFill>
                <a:latin typeface="+mn-lt"/>
                <a:ea typeface="Geneva" charset="0"/>
                <a:cs typeface="Geneva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2"/>
                </a:solidFill>
                <a:latin typeface="+mn-lt"/>
                <a:ea typeface="Geneva" charset="0"/>
                <a:cs typeface="Geneva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F5F5F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F5F5F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F5F5F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rgbClr val="5F5F5F"/>
                </a:solidFill>
                <a:latin typeface="+mn-lt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kern="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1" name="Picture 10" descr="RU_SIG_SEBS_CMYK.wm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4117914"/>
            <a:ext cx="2563965" cy="102558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7F381A-A62F-7945-9C47-DFA1FF3A01FE}"/>
              </a:ext>
            </a:extLst>
          </p:cNvPr>
          <p:cNvSpPr txBox="1"/>
          <p:nvPr/>
        </p:nvSpPr>
        <p:spPr>
          <a:xfrm>
            <a:off x="221865" y="0"/>
            <a:ext cx="2735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Thank you!</a:t>
            </a:r>
          </a:p>
        </p:txBody>
      </p:sp>
      <p:sp>
        <p:nvSpPr>
          <p:cNvPr id="7" name="Rectangle 6"/>
          <p:cNvSpPr/>
          <p:nvPr/>
        </p:nvSpPr>
        <p:spPr>
          <a:xfrm>
            <a:off x="510708" y="423143"/>
            <a:ext cx="84923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For more information: </a:t>
            </a:r>
          </a:p>
          <a:p>
            <a:pPr algn="r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Josh Kohut</a:t>
            </a:r>
          </a:p>
          <a:p>
            <a:pPr algn="r"/>
            <a:r>
              <a:rPr lang="en-US" dirty="0" err="1">
                <a:latin typeface="Times New Roman" charset="0"/>
                <a:ea typeface="Times New Roman" charset="0"/>
                <a:cs typeface="Times New Roman" charset="0"/>
              </a:rPr>
              <a:t>kohut@marine.rutgers.edu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algn="r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https://go.rutgers.edu/RUCOOL-OSW</a:t>
            </a:r>
          </a:p>
        </p:txBody>
      </p:sp>
    </p:spTree>
    <p:extLst>
      <p:ext uri="{BB962C8B-B14F-4D97-AF65-F5344CB8AC3E}">
        <p14:creationId xmlns:p14="http://schemas.microsoft.com/office/powerpoint/2010/main" val="2911350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44468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1374" y="4525472"/>
            <a:ext cx="70088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njclimateresourcecenter.rutgers.edu</a:t>
            </a:r>
            <a:r>
              <a:rPr lang="en-US" dirty="0"/>
              <a:t>/</a:t>
            </a:r>
          </a:p>
        </p:txBody>
      </p:sp>
      <p:pic>
        <p:nvPicPr>
          <p:cNvPr id="7" name="Picture 6" descr="RU_SIG_SEBS_CMYK.wm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1248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24CB5-B235-5641-8871-C371B12FF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60648"/>
            <a:ext cx="8229600" cy="606029"/>
          </a:xfrm>
        </p:spPr>
        <p:txBody>
          <a:bodyPr/>
          <a:lstStyle/>
          <a:p>
            <a:r>
              <a:rPr lang="en-US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How Do We Get Our Electricity?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3430F1AC-7E6B-F142-B257-3AA86003EB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816" y="666677"/>
            <a:ext cx="7132320" cy="38872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F3B221-23B0-0F47-80A3-8437792C6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81835"/>
            <a:ext cx="24045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800" dirty="0">
                <a:solidFill>
                  <a:schemeClr val="bg1"/>
                </a:solidFill>
                <a:latin typeface="Arial Regular"/>
                <a:hlinkClick r:id="rId4"/>
              </a:rPr>
              <a:t>https://www.nytimes.com/interactive/2020/10/28/climate/how-electricity-generation-changed-in-your-state-election.html</a:t>
            </a:r>
            <a:r>
              <a:rPr lang="en-US" sz="800" dirty="0">
                <a:solidFill>
                  <a:schemeClr val="bg1"/>
                </a:solidFill>
                <a:latin typeface="Arial Regular"/>
              </a:rPr>
              <a:t> </a:t>
            </a:r>
          </a:p>
        </p:txBody>
      </p:sp>
      <p:pic>
        <p:nvPicPr>
          <p:cNvPr id="7" name="Picture 6" descr="RU_SIG_SEBS_CMYK.wm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0379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24CB5-B235-5641-8871-C371B12FF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4054"/>
            <a:ext cx="8229600" cy="606029"/>
          </a:xfrm>
        </p:spPr>
        <p:txBody>
          <a:bodyPr/>
          <a:lstStyle/>
          <a:p>
            <a:r>
              <a:rPr lang="en-US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What About New Jersey?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80" y="690083"/>
            <a:ext cx="6979920" cy="39194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F3B221-23B0-0F47-80A3-8437792C6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81835"/>
            <a:ext cx="24045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sz="800" dirty="0">
                <a:solidFill>
                  <a:schemeClr val="bg1"/>
                </a:solidFill>
                <a:latin typeface="Arial Regular"/>
                <a:hlinkClick r:id="rId4"/>
              </a:rPr>
              <a:t>https://www.nytimes.com/interactive/2020/10/28/climate/how-electricity-generation-changed-in-your-state-election.html</a:t>
            </a:r>
            <a:r>
              <a:rPr lang="en-US" sz="800" dirty="0">
                <a:solidFill>
                  <a:schemeClr val="bg1"/>
                </a:solidFill>
                <a:latin typeface="Arial Regular"/>
              </a:rPr>
              <a:t> </a:t>
            </a:r>
          </a:p>
        </p:txBody>
      </p:sp>
      <p:pic>
        <p:nvPicPr>
          <p:cNvPr id="8" name="Picture 7" descr="RU_SIG_SEBS_CMYK.wm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2512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24CB5-B235-5641-8871-C371B12FF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4054"/>
            <a:ext cx="8229600" cy="606029"/>
          </a:xfrm>
        </p:spPr>
        <p:txBody>
          <a:bodyPr/>
          <a:lstStyle/>
          <a:p>
            <a:r>
              <a:rPr lang="en-US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What About New Jersey?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080" y="690083"/>
            <a:ext cx="6979920" cy="39194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" y="1199821"/>
            <a:ext cx="3027538" cy="39273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8468867" y="2843784"/>
            <a:ext cx="192024" cy="1527048"/>
          </a:xfrm>
          <a:prstGeom prst="rect">
            <a:avLst/>
          </a:prstGeom>
          <a:solidFill>
            <a:srgbClr val="257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57390" y="4347967"/>
            <a:ext cx="4667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latin typeface="Times New Roman" charset="0"/>
                <a:ea typeface="Times New Roman" charset="0"/>
                <a:cs typeface="Times New Roman" charset="0"/>
              </a:rPr>
              <a:t>2035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64582" y="2372359"/>
            <a:ext cx="100059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Times New Roman" charset="0"/>
                <a:ea typeface="Times New Roman" charset="0"/>
                <a:cs typeface="Times New Roman" charset="0"/>
              </a:rPr>
              <a:t>7.5 GW of </a:t>
            </a:r>
          </a:p>
          <a:p>
            <a:pPr algn="ctr"/>
            <a:r>
              <a:rPr lang="en-US" sz="1050" dirty="0">
                <a:latin typeface="Times New Roman" charset="0"/>
                <a:ea typeface="Times New Roman" charset="0"/>
                <a:cs typeface="Times New Roman" charset="0"/>
              </a:rPr>
              <a:t>Offshore wind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5280" y="4865399"/>
            <a:ext cx="106150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>
                <a:latin typeface="Times New Roman" charset="0"/>
                <a:ea typeface="Times New Roman" charset="0"/>
                <a:cs typeface="Times New Roman" charset="0"/>
              </a:rPr>
              <a:t>September </a:t>
            </a:r>
            <a:r>
              <a:rPr lang="en-US" sz="1050" dirty="0">
                <a:latin typeface="Times New Roman" charset="0"/>
                <a:ea typeface="Times New Roman" charset="0"/>
                <a:cs typeface="Times New Roman" charset="0"/>
              </a:rPr>
              <a:t>2020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7979" y="4445450"/>
            <a:ext cx="682457" cy="653656"/>
          </a:xfrm>
          <a:prstGeom prst="rect">
            <a:avLst/>
          </a:prstGeom>
        </p:spPr>
      </p:pic>
      <p:pic>
        <p:nvPicPr>
          <p:cNvPr id="13" name="Picture 12" descr="RU_SIG_SEBS_CMYK.wm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6314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78C31-77D0-D04F-AAC4-C1D92CC87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rPr>
              <a:t>What is Offshore Wind?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5E5294-40C3-D248-BFC5-84EEDB2B7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317" y="998671"/>
            <a:ext cx="5566842" cy="3400425"/>
          </a:xfrm>
        </p:spPr>
        <p:txBody>
          <a:bodyPr/>
          <a:lstStyle/>
          <a:p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Wind turbines constructed in the ocean:</a:t>
            </a:r>
          </a:p>
          <a:p>
            <a:pPr lvl="1"/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Do not occupy land resources</a:t>
            </a:r>
          </a:p>
          <a:p>
            <a:pPr lvl="1"/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Can be built considerably larger than on land</a:t>
            </a:r>
          </a:p>
          <a:p>
            <a:pPr lvl="1"/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Only two small operating offshore wind farms in the US</a:t>
            </a:r>
          </a:p>
          <a:p>
            <a:pPr lvl="1"/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Block Island, RI (5 turbines, 30 MW)</a:t>
            </a:r>
          </a:p>
          <a:p>
            <a:pPr lvl="1"/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Coastal Virginia (2 turbines, 12 MW)</a:t>
            </a:r>
          </a:p>
          <a:p>
            <a:pPr lvl="1"/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Offshore development faces many challenges beyond land-based wind</a:t>
            </a:r>
          </a:p>
          <a:p>
            <a:pPr lvl="1"/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Physical and biological ocean characteristics and concerns</a:t>
            </a:r>
          </a:p>
          <a:p>
            <a:pPr lvl="1"/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Multiple ocean uses</a:t>
            </a: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US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32A7C7-9B18-0940-B0D1-BA82F73E0A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99012" y="723070"/>
            <a:ext cx="4201173" cy="3150880"/>
          </a:xfrm>
          <a:prstGeom prst="rect">
            <a:avLst/>
          </a:prstGeom>
        </p:spPr>
      </p:pic>
      <p:pic>
        <p:nvPicPr>
          <p:cNvPr id="6" name="Picture 5" descr="RU_SIG_SEBS_CMYK.wm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0660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2A730F-82C3-474B-B20C-3DB3A3FE5D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497" y="0"/>
            <a:ext cx="6402902" cy="46220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EE29ED-0FD7-9448-8D22-3F4AFB00602A}"/>
              </a:ext>
            </a:extLst>
          </p:cNvPr>
          <p:cNvSpPr txBox="1"/>
          <p:nvPr/>
        </p:nvSpPr>
        <p:spPr>
          <a:xfrm>
            <a:off x="7242372" y="1186933"/>
            <a:ext cx="1901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High Population Density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21F4194-5915-0B48-93A7-303A1C3E79FA}"/>
              </a:ext>
            </a:extLst>
          </p:cNvPr>
          <p:cNvSpPr/>
          <p:nvPr/>
        </p:nvSpPr>
        <p:spPr>
          <a:xfrm rot="724246">
            <a:off x="5607802" y="592088"/>
            <a:ext cx="822314" cy="13838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49C5A35-E709-AC42-99BF-AD924D90597E}"/>
              </a:ext>
            </a:extLst>
          </p:cNvPr>
          <p:cNvCxnSpPr>
            <a:cxnSpLocks/>
            <a:stCxn id="6" idx="1"/>
            <a:endCxn id="7" idx="7"/>
          </p:cNvCxnSpPr>
          <p:nvPr/>
        </p:nvCxnSpPr>
        <p:spPr>
          <a:xfrm flipH="1" flipV="1">
            <a:off x="6405578" y="866363"/>
            <a:ext cx="836794" cy="5821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RU_SIG_SEBS_CMYK.wm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2915" y="4483100"/>
            <a:ext cx="1711085" cy="684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451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theme/theme1.xml><?xml version="1.0" encoding="utf-8"?>
<a:theme xmlns:a="http://schemas.openxmlformats.org/drawingml/2006/main" name="_RU_template_SHIELD_logotype_4x3 standard">
  <a:themeElements>
    <a:clrScheme name="RU_Template_Verdana_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RU_Template_Verdana_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U_Template_Verdana_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U_Template_Verdana_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U_Template_Verdana_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A4CF5AE6-B6CA-3F4A-9C9C-435133A75159}" vid="{121D9989-4B43-8B47-A74D-631364E86F7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_RU_template_SHIELD_logotype_4x3 standard</Template>
  <TotalTime>5188</TotalTime>
  <Words>1029</Words>
  <Application>Microsoft Macintosh PowerPoint</Application>
  <PresentationFormat>On-screen Show (16:9)</PresentationFormat>
  <Paragraphs>206</Paragraphs>
  <Slides>33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Arial Regular</vt:lpstr>
      <vt:lpstr>Calibri</vt:lpstr>
      <vt:lpstr>Helvetica</vt:lpstr>
      <vt:lpstr>Times New Roman</vt:lpstr>
      <vt:lpstr>Wingdings</vt:lpstr>
      <vt:lpstr>_RU_template_SHIELD_logotype_4x3 standard</vt:lpstr>
      <vt:lpstr>An Oceanographer's Perspective on Offshore Wind Energy and Our Ocean Planet</vt:lpstr>
      <vt:lpstr>PowerPoint Presentation</vt:lpstr>
      <vt:lpstr>PowerPoint Presentation</vt:lpstr>
      <vt:lpstr>PowerPoint Presentation</vt:lpstr>
      <vt:lpstr>How Do We Get Our Electricity?</vt:lpstr>
      <vt:lpstr>What About New Jersey?</vt:lpstr>
      <vt:lpstr>What About New Jersey?</vt:lpstr>
      <vt:lpstr>What is Offshore Wind?</vt:lpstr>
      <vt:lpstr>PowerPoint Presentation</vt:lpstr>
      <vt:lpstr>PowerPoint Presentation</vt:lpstr>
      <vt:lpstr>PowerPoint Presentation</vt:lpstr>
      <vt:lpstr>State Commitments to Offshore Wind</vt:lpstr>
      <vt:lpstr>PowerPoint Presentation</vt:lpstr>
      <vt:lpstr>PowerPoint Presentation</vt:lpstr>
      <vt:lpstr>PowerPoint Presentation</vt:lpstr>
      <vt:lpstr>PowerPoint Presentation</vt:lpstr>
      <vt:lpstr>Rutgers Coastal Met-Ocean Monitoring Site</vt:lpstr>
      <vt:lpstr>PowerPoint Presentation</vt:lpstr>
      <vt:lpstr>Real-Time Weather Modeling RU-WRF</vt:lpstr>
      <vt:lpstr>Fisheries and Offshore Wind</vt:lpstr>
      <vt:lpstr>Fishing Industry Concerns and Research Priorities</vt:lpstr>
      <vt:lpstr>PowerPoint Presentation</vt:lpstr>
      <vt:lpstr>PowerPoint Presentation</vt:lpstr>
      <vt:lpstr>PowerPoint Presentation</vt:lpstr>
      <vt:lpstr>Marine Mammals</vt:lpstr>
      <vt:lpstr>Offshore Construction Challenges</vt:lpstr>
      <vt:lpstr>Academic and Industry Collaboration: ECO-PAM</vt:lpstr>
      <vt:lpstr>PowerPoint Presentation</vt:lpstr>
      <vt:lpstr>PowerPoint Presentation</vt:lpstr>
      <vt:lpstr>PowerPoint Presentation</vt:lpstr>
      <vt:lpstr>PowerPoint Presentation</vt:lpstr>
      <vt:lpstr>In 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Brodie</dc:creator>
  <cp:lastModifiedBy>Josh Kohut</cp:lastModifiedBy>
  <cp:revision>185</cp:revision>
  <dcterms:created xsi:type="dcterms:W3CDTF">2019-10-27T18:17:17Z</dcterms:created>
  <dcterms:modified xsi:type="dcterms:W3CDTF">2021-12-20T20:13:50Z</dcterms:modified>
</cp:coreProperties>
</file>