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1511" r:id="rId2"/>
    <p:sldId id="791" r:id="rId3"/>
    <p:sldId id="793" r:id="rId4"/>
    <p:sldId id="792" r:id="rId5"/>
    <p:sldId id="789" r:id="rId6"/>
    <p:sldId id="761" r:id="rId7"/>
    <p:sldId id="794" r:id="rId8"/>
    <p:sldId id="763" r:id="rId9"/>
    <p:sldId id="543" r:id="rId10"/>
    <p:sldId id="787" r:id="rId11"/>
    <p:sldId id="1712" r:id="rId12"/>
    <p:sldId id="1714" r:id="rId13"/>
    <p:sldId id="1715" r:id="rId14"/>
    <p:sldId id="1718" r:id="rId15"/>
    <p:sldId id="1721" r:id="rId16"/>
    <p:sldId id="1799" r:id="rId17"/>
    <p:sldId id="1784" r:id="rId18"/>
    <p:sldId id="1779" r:id="rId19"/>
    <p:sldId id="1785" r:id="rId20"/>
    <p:sldId id="1787" r:id="rId21"/>
    <p:sldId id="1791" r:id="rId22"/>
    <p:sldId id="1790" r:id="rId23"/>
    <p:sldId id="18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8"/>
    <p:restoredTop sz="85881"/>
  </p:normalViewPr>
  <p:slideViewPr>
    <p:cSldViewPr snapToGrid="0" snapToObjects="1" showGuides="1">
      <p:cViewPr>
        <p:scale>
          <a:sx n="120" d="100"/>
          <a:sy n="120" d="100"/>
        </p:scale>
        <p:origin x="1384" y="27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08DA3-AEAF-374D-807A-7427CE488700}" type="datetimeFigureOut">
              <a:rPr lang="en-US" smtClean="0"/>
              <a:t>10/2/21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34FE2-2928-BC48-A737-7A22E7FFDFE2}" type="slidenum">
              <a:rPr lang="en-US" smtClean="0"/>
              <a:t>‹#›</a:t>
            </a:fld>
            <a:endParaRPr lang="en-US"/>
          </a:p>
        </p:txBody>
      </p:sp>
    </p:spTree>
    <p:extLst>
      <p:ext uri="{BB962C8B-B14F-4D97-AF65-F5344CB8AC3E}">
        <p14:creationId xmlns:p14="http://schemas.microsoft.com/office/powerpoint/2010/main" val="427431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A6124-AC86-1F42-B6BA-5DFE4E94EF88}" type="slidenum">
              <a:rPr lang="en-US" smtClean="0"/>
              <a:t>1</a:t>
            </a:fld>
            <a:endParaRPr lang="en-US"/>
          </a:p>
        </p:txBody>
      </p:sp>
    </p:spTree>
    <p:extLst>
      <p:ext uri="{BB962C8B-B14F-4D97-AF65-F5344CB8AC3E}">
        <p14:creationId xmlns:p14="http://schemas.microsoft.com/office/powerpoint/2010/main" val="314260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 solar</a:t>
            </a:r>
          </a:p>
          <a:p>
            <a:r>
              <a:rPr lang="en-US" dirty="0"/>
              <a:t>Gray – Geothermal/biomass</a:t>
            </a:r>
          </a:p>
          <a:p>
            <a:r>
              <a:rPr lang="en-US" dirty="0"/>
              <a:t>Pink - oil</a:t>
            </a:r>
          </a:p>
          <a:p>
            <a:r>
              <a:rPr lang="en-US" dirty="0"/>
              <a:t>Wind is actually the fastest growing sector, with more new wind capacity built each year than any other power source (past 2 years)</a:t>
            </a:r>
          </a:p>
        </p:txBody>
      </p:sp>
      <p:sp>
        <p:nvSpPr>
          <p:cNvPr id="4" name="Slide Number Placeholder 3"/>
          <p:cNvSpPr>
            <a:spLocks noGrp="1"/>
          </p:cNvSpPr>
          <p:nvPr>
            <p:ph type="sldNum" sz="quarter" idx="5"/>
          </p:nvPr>
        </p:nvSpPr>
        <p:spPr/>
        <p:txBody>
          <a:bodyPr/>
          <a:lstStyle/>
          <a:p>
            <a:fld id="{BC7BCF0A-0538-0D45-8101-6E4F4C25F68A}" type="slidenum">
              <a:rPr lang="en-US" smtClean="0"/>
              <a:t>6</a:t>
            </a:fld>
            <a:endParaRPr lang="en-US"/>
          </a:p>
        </p:txBody>
      </p:sp>
    </p:spTree>
    <p:extLst>
      <p:ext uri="{BB962C8B-B14F-4D97-AF65-F5344CB8AC3E}">
        <p14:creationId xmlns:p14="http://schemas.microsoft.com/office/powerpoint/2010/main" val="63456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 solar</a:t>
            </a:r>
          </a:p>
          <a:p>
            <a:r>
              <a:rPr lang="en-US" dirty="0"/>
              <a:t>Gray – Geothermal</a:t>
            </a:r>
          </a:p>
          <a:p>
            <a:r>
              <a:rPr lang="en-US" dirty="0"/>
              <a:t>Pink – oil</a:t>
            </a:r>
          </a:p>
          <a:p>
            <a:r>
              <a:rPr lang="en-US" dirty="0"/>
              <a:t>Does not include out of state imports</a:t>
            </a:r>
          </a:p>
          <a:p>
            <a:endParaRPr lang="en-US" dirty="0"/>
          </a:p>
        </p:txBody>
      </p:sp>
      <p:sp>
        <p:nvSpPr>
          <p:cNvPr id="4" name="Slide Number Placeholder 3"/>
          <p:cNvSpPr>
            <a:spLocks noGrp="1"/>
          </p:cNvSpPr>
          <p:nvPr>
            <p:ph type="sldNum" sz="quarter" idx="5"/>
          </p:nvPr>
        </p:nvSpPr>
        <p:spPr/>
        <p:txBody>
          <a:bodyPr/>
          <a:lstStyle/>
          <a:p>
            <a:fld id="{BC7BCF0A-0538-0D45-8101-6E4F4C25F68A}" type="slidenum">
              <a:rPr lang="en-US" smtClean="0"/>
              <a:t>7</a:t>
            </a:fld>
            <a:endParaRPr lang="en-US"/>
          </a:p>
        </p:txBody>
      </p:sp>
    </p:spTree>
    <p:extLst>
      <p:ext uri="{BB962C8B-B14F-4D97-AF65-F5344CB8AC3E}">
        <p14:creationId xmlns:p14="http://schemas.microsoft.com/office/powerpoint/2010/main" val="125233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 solar</a:t>
            </a:r>
          </a:p>
          <a:p>
            <a:r>
              <a:rPr lang="en-US" dirty="0"/>
              <a:t>Gray – Geothermal</a:t>
            </a:r>
          </a:p>
          <a:p>
            <a:r>
              <a:rPr lang="en-US" dirty="0"/>
              <a:t>Pink – oil</a:t>
            </a:r>
          </a:p>
          <a:p>
            <a:r>
              <a:rPr lang="en-US" dirty="0"/>
              <a:t>Does not include out of state imports</a:t>
            </a:r>
          </a:p>
          <a:p>
            <a:endParaRPr lang="en-US" dirty="0"/>
          </a:p>
        </p:txBody>
      </p:sp>
      <p:sp>
        <p:nvSpPr>
          <p:cNvPr id="4" name="Slide Number Placeholder 3"/>
          <p:cNvSpPr>
            <a:spLocks noGrp="1"/>
          </p:cNvSpPr>
          <p:nvPr>
            <p:ph type="sldNum" sz="quarter" idx="5"/>
          </p:nvPr>
        </p:nvSpPr>
        <p:spPr/>
        <p:txBody>
          <a:bodyPr/>
          <a:lstStyle/>
          <a:p>
            <a:fld id="{BC7BCF0A-0538-0D45-8101-6E4F4C25F68A}" type="slidenum">
              <a:rPr lang="en-US" smtClean="0"/>
              <a:t>8</a:t>
            </a:fld>
            <a:endParaRPr lang="en-US"/>
          </a:p>
        </p:txBody>
      </p:sp>
    </p:spTree>
    <p:extLst>
      <p:ext uri="{BB962C8B-B14F-4D97-AF65-F5344CB8AC3E}">
        <p14:creationId xmlns:p14="http://schemas.microsoft.com/office/powerpoint/2010/main" val="240052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A6124-AC86-1F42-B6BA-5DFE4E94EF88}" type="slidenum">
              <a:rPr lang="en-US" smtClean="0"/>
              <a:t>11</a:t>
            </a:fld>
            <a:endParaRPr lang="en-US"/>
          </a:p>
        </p:txBody>
      </p:sp>
    </p:spTree>
    <p:extLst>
      <p:ext uri="{BB962C8B-B14F-4D97-AF65-F5344CB8AC3E}">
        <p14:creationId xmlns:p14="http://schemas.microsoft.com/office/powerpoint/2010/main" val="141920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latin typeface="Calibri" charset="0"/>
                <a:ea typeface="MS PGothic" pitchFamily="34" charset="-128"/>
                <a:cs typeface="MS PGothic" pitchFamily="34" charset="-128"/>
              </a:rPr>
              <a:t>The MAB is a dynamic boundary between cooler arctic waters and warmer tropical waters, with complex seasonal physical dynamics.  </a:t>
            </a:r>
          </a:p>
          <a:p>
            <a:pPr marL="171450" indent="-171450">
              <a:buFontTx/>
              <a:buChar char="•"/>
            </a:pPr>
            <a:r>
              <a:rPr lang="en-US" dirty="0">
                <a:latin typeface="Calibri" charset="0"/>
                <a:ea typeface="MS PGothic" pitchFamily="34" charset="-128"/>
                <a:cs typeface="MS PGothic" pitchFamily="34" charset="-128"/>
              </a:rPr>
              <a:t>Inundation driven by tropical storms and northeasters are year-round threats to the large populations that live on the broad coastal plain.</a:t>
            </a:r>
          </a:p>
          <a:p>
            <a:pPr marL="171450" indent="-171450">
              <a:buFontTx/>
              <a:buChar char="•"/>
            </a:pPr>
            <a:r>
              <a:rPr lang="en-US" dirty="0">
                <a:latin typeface="Calibri" charset="0"/>
                <a:ea typeface="MS PGothic" pitchFamily="34" charset="-128"/>
                <a:cs typeface="MS PGothic" pitchFamily="34" charset="-128"/>
              </a:rPr>
              <a:t>These dynamics structure shellfish and migratory fish habitats that support both commercial and recreational fisheries.   </a:t>
            </a:r>
          </a:p>
          <a:p>
            <a:pPr marL="171450" indent="-171450">
              <a:buFontTx/>
              <a:buChar char="•"/>
            </a:pPr>
            <a:r>
              <a:rPr lang="en-US" dirty="0">
                <a:latin typeface="Calibri" charset="0"/>
                <a:ea typeface="MS PGothic" pitchFamily="34" charset="-128"/>
                <a:cs typeface="MS PGothic" pitchFamily="34" charset="-128"/>
              </a:rPr>
              <a:t>To further compound these challenges, climate warming is altering fish and shellfish habitats in the MAB, and new rainfall patterns with more frequent extremes are impacting homes, farms and reservoirs.</a:t>
            </a:r>
          </a:p>
          <a:p>
            <a:pPr marL="171450" indent="-171450">
              <a:buFontTx/>
              <a:buChar char="•"/>
            </a:pPr>
            <a:r>
              <a:rPr lang="en-US" dirty="0">
                <a:latin typeface="Calibri" charset="0"/>
                <a:ea typeface="MS PGothic" pitchFamily="34" charset="-128"/>
                <a:cs typeface="MS PGothic" pitchFamily="34" charset="-128"/>
              </a:rPr>
              <a:t>Developed watersheds and urban estuaries, impacted by a century of industrialization and growing coastal populations, degrade coastal water quality and diminish recreational economies.</a:t>
            </a:r>
          </a:p>
          <a:p>
            <a:pPr marL="171450" indent="-171450">
              <a:buFontTx/>
              <a:buChar char="•"/>
            </a:pPr>
            <a:r>
              <a:rPr lang="en-US" dirty="0">
                <a:latin typeface="Calibri" charset="0"/>
                <a:ea typeface="MS PGothic" pitchFamily="34" charset="-128"/>
                <a:cs typeface="MS PGothic" pitchFamily="34" charset="-128"/>
              </a:rPr>
              <a:t>This high population density often results in serious pressure and completing demands for marine and coastal resources.  These nearshore waters contain tier-one ports, military bases, and important inshore shellfish and finfish grounds.</a:t>
            </a:r>
          </a:p>
          <a:p>
            <a:pPr marL="171450" indent="-171450">
              <a:buFontTx/>
              <a:buChar char="•"/>
            </a:pPr>
            <a:r>
              <a:rPr lang="en-US" dirty="0">
                <a:latin typeface="Calibri" charset="0"/>
                <a:ea typeface="MS PGothic" pitchFamily="34" charset="-128"/>
                <a:cs typeface="MS PGothic" pitchFamily="34" charset="-128"/>
              </a:rPr>
              <a:t>It is here that economically valuable uses such as recreation, tourism, and fisheries readily conflict with other valuable uses leading to a need for informed coastal and marine spatial planning. </a:t>
            </a:r>
          </a:p>
          <a:p>
            <a:endParaRPr lang="en-US" dirty="0"/>
          </a:p>
        </p:txBody>
      </p:sp>
      <p:sp>
        <p:nvSpPr>
          <p:cNvPr id="4" name="Slide Number Placeholder 3"/>
          <p:cNvSpPr>
            <a:spLocks noGrp="1"/>
          </p:cNvSpPr>
          <p:nvPr>
            <p:ph type="sldNum" sz="quarter" idx="10"/>
          </p:nvPr>
        </p:nvSpPr>
        <p:spPr/>
        <p:txBody>
          <a:bodyPr/>
          <a:lstStyle/>
          <a:p>
            <a:fld id="{AF1F0D5D-806C-CD42-A27B-F8B3D072A01B}" type="slidenum">
              <a:rPr lang="en-US" smtClean="0"/>
              <a:t>12</a:t>
            </a:fld>
            <a:endParaRPr lang="en-US"/>
          </a:p>
        </p:txBody>
      </p:sp>
    </p:spTree>
    <p:extLst>
      <p:ext uri="{BB962C8B-B14F-4D97-AF65-F5344CB8AC3E}">
        <p14:creationId xmlns:p14="http://schemas.microsoft.com/office/powerpoint/2010/main" val="3026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Seasonally, the Mid-Atlantic region experiences one of the largest transitions in </a:t>
            </a:r>
            <a:r>
              <a:rPr lang="en-US" sz="1200" kern="1200" dirty="0" err="1">
                <a:solidFill>
                  <a:schemeClr val="tx1"/>
                </a:solidFill>
                <a:effectLst/>
                <a:latin typeface="+mn-lt"/>
                <a:ea typeface="+mn-ea"/>
                <a:cs typeface="+mn-cs"/>
              </a:rPr>
              <a:t>strati!cation</a:t>
            </a:r>
            <a:r>
              <a:rPr lang="en-US" sz="1200" kern="1200" dirty="0">
                <a:solidFill>
                  <a:schemeClr val="tx1"/>
                </a:solidFill>
                <a:effectLst/>
                <a:latin typeface="+mn-lt"/>
                <a:ea typeface="+mn-ea"/>
                <a:cs typeface="+mn-cs"/>
              </a:rPr>
              <a:t> in our global ocean, from the cold well-mixed conditions in winter months to one of the largest top-to-bottom temperature differences in the world in summer</a:t>
            </a:r>
          </a:p>
        </p:txBody>
      </p:sp>
      <p:sp>
        <p:nvSpPr>
          <p:cNvPr id="44035" name="Slide Number Placeholder 3"/>
          <p:cNvSpPr>
            <a:spLocks noGrp="1"/>
          </p:cNvSpPr>
          <p:nvPr>
            <p:ph type="sldNum" sz="quarter" idx="5"/>
          </p:nvPr>
        </p:nvSpPr>
        <p:spPr>
          <a:noFill/>
        </p:spPr>
        <p:txBody>
          <a:bodyPr/>
          <a:lstStyle/>
          <a:p>
            <a:fld id="{6106DEA7-767E-744C-9098-CADBCB679C43}" type="slidenum">
              <a:rPr lang="en-US">
                <a:latin typeface="Calibri" charset="0"/>
                <a:ea typeface="MS PGothic" pitchFamily="34" charset="-128"/>
                <a:cs typeface="MS PGothic" pitchFamily="34" charset="-128"/>
              </a:rPr>
              <a:pPr/>
              <a:t>13</a:t>
            </a:fld>
            <a:endParaRPr lang="en-US">
              <a:latin typeface="Calibri" charset="0"/>
              <a:ea typeface="MS PGothic" pitchFamily="34" charset="-128"/>
              <a:cs typeface="MS PGothic" pitchFamily="34" charset="-128"/>
            </a:endParaRPr>
          </a:p>
        </p:txBody>
      </p:sp>
    </p:spTree>
    <p:extLst>
      <p:ext uri="{BB962C8B-B14F-4D97-AF65-F5344CB8AC3E}">
        <p14:creationId xmlns:p14="http://schemas.microsoft.com/office/powerpoint/2010/main" val="3384307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late spring and early summer, a strong thermocline develops at ~20-m depth across the entire shelf, isolating a continuous mid-shelf “Cold Pool” of water that extends from Nantucket to Cape Hatteras</a:t>
            </a:r>
          </a:p>
          <a:p>
            <a:endParaRPr lang="en-US" dirty="0"/>
          </a:p>
        </p:txBody>
      </p:sp>
      <p:sp>
        <p:nvSpPr>
          <p:cNvPr id="4" name="Slide Number Placeholder 3"/>
          <p:cNvSpPr>
            <a:spLocks noGrp="1"/>
          </p:cNvSpPr>
          <p:nvPr>
            <p:ph type="sldNum" sz="quarter" idx="5"/>
          </p:nvPr>
        </p:nvSpPr>
        <p:spPr/>
        <p:txBody>
          <a:bodyPr/>
          <a:lstStyle/>
          <a:p>
            <a:fld id="{22A34FE2-2928-BC48-A737-7A22E7FFDFE2}" type="slidenum">
              <a:rPr lang="en-US" smtClean="0"/>
              <a:t>14</a:t>
            </a:fld>
            <a:endParaRPr lang="en-US"/>
          </a:p>
        </p:txBody>
      </p:sp>
    </p:spTree>
    <p:extLst>
      <p:ext uri="{BB962C8B-B14F-4D97-AF65-F5344CB8AC3E}">
        <p14:creationId xmlns:p14="http://schemas.microsoft.com/office/powerpoint/2010/main" val="109995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34FE2-2928-BC48-A737-7A22E7FFDFE2}" type="slidenum">
              <a:rPr lang="en-US" smtClean="0"/>
              <a:t>22</a:t>
            </a:fld>
            <a:endParaRPr lang="en-US"/>
          </a:p>
        </p:txBody>
      </p:sp>
    </p:spTree>
    <p:extLst>
      <p:ext uri="{BB962C8B-B14F-4D97-AF65-F5344CB8AC3E}">
        <p14:creationId xmlns:p14="http://schemas.microsoft.com/office/powerpoint/2010/main" val="358949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95BD5-E4C2-1B4A-91F7-2303EFE1B3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703581-3045-B742-9081-18F588ED2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2BD042-FC72-E94B-96C1-16E1468656E4}"/>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5" name="Footer Placeholder 4">
            <a:extLst>
              <a:ext uri="{FF2B5EF4-FFF2-40B4-BE49-F238E27FC236}">
                <a16:creationId xmlns:a16="http://schemas.microsoft.com/office/drawing/2014/main" id="{B405C0E4-15CE-FB48-AB5C-E1DD91EC1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95545-649D-4D4C-9C8C-BC42D9EDE258}"/>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149867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06A9-D760-E441-A617-8CB7510183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EC7185-A2AF-DB4B-98B9-287A996494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8E234-AA3D-014F-91D8-B8CB3075459F}"/>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5" name="Footer Placeholder 4">
            <a:extLst>
              <a:ext uri="{FF2B5EF4-FFF2-40B4-BE49-F238E27FC236}">
                <a16:creationId xmlns:a16="http://schemas.microsoft.com/office/drawing/2014/main" id="{D8A2209B-0DA8-4646-A623-A561F959D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04471-DC7B-E543-8F20-D92AD2F23382}"/>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2502199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D9CA-D369-3E42-8E21-5125EC8CB7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E4CC64-D520-9741-BE3B-3610A6D029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C3ED6-1FAF-B945-A05A-8679643E1A3F}"/>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5" name="Footer Placeholder 4">
            <a:extLst>
              <a:ext uri="{FF2B5EF4-FFF2-40B4-BE49-F238E27FC236}">
                <a16:creationId xmlns:a16="http://schemas.microsoft.com/office/drawing/2014/main" id="{5B9D660E-5DB5-EE46-AB8E-608B8CA97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6F50F-BA7F-7043-A8ED-5CE2C2A3059B}"/>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193992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6FA6-1FE8-824F-AD47-3D0B516CB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5268C-3076-0A4D-95E6-298E8C9C57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8602E-DA03-1C4E-8A01-4F4A01276C92}"/>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5" name="Footer Placeholder 4">
            <a:extLst>
              <a:ext uri="{FF2B5EF4-FFF2-40B4-BE49-F238E27FC236}">
                <a16:creationId xmlns:a16="http://schemas.microsoft.com/office/drawing/2014/main" id="{9918489E-07D9-BB47-B7C7-247B0D152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8040-461F-3446-8B03-88033DA21159}"/>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273831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96D2-8845-7B48-8DD9-F0C6E01FAA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CE73F6-DF00-D54B-AE28-7A0A13CDF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77ABA-C49A-6E42-8B12-AA3E741C051F}"/>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5" name="Footer Placeholder 4">
            <a:extLst>
              <a:ext uri="{FF2B5EF4-FFF2-40B4-BE49-F238E27FC236}">
                <a16:creationId xmlns:a16="http://schemas.microsoft.com/office/drawing/2014/main" id="{8C6F9619-DBB2-1141-8CB5-2C8F1017E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20C2F-9A6D-3C49-BA4F-120D551E931D}"/>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135482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A9C0-B181-A24C-B583-50056307B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FFE96-7D98-8B49-A9A6-655F0E381F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5FAEF-158A-D544-9315-AF5BF8C1E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5726C-E443-F149-9585-615076CB8D1C}"/>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6" name="Footer Placeholder 5">
            <a:extLst>
              <a:ext uri="{FF2B5EF4-FFF2-40B4-BE49-F238E27FC236}">
                <a16:creationId xmlns:a16="http://schemas.microsoft.com/office/drawing/2014/main" id="{0F5780AB-2CFF-AA46-9F82-7FAF3D5AE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3A5E4-EF61-5444-99F6-08B70786EA69}"/>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2329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FB2E-5775-D44C-A222-8BC230FC3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FF819F-4195-5A48-92AB-14E02E2ECA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B3F75F-2305-1446-9823-6DEF20F84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F479BC-7BB3-E845-8F1D-85EF1BF1AB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59B7E3-4F21-3A43-B11D-FA7E044451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4D97D9-DD91-B64A-84E2-3EDDB935AA6A}"/>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8" name="Footer Placeholder 7">
            <a:extLst>
              <a:ext uri="{FF2B5EF4-FFF2-40B4-BE49-F238E27FC236}">
                <a16:creationId xmlns:a16="http://schemas.microsoft.com/office/drawing/2014/main" id="{8962CBF5-742D-3B4D-8FA6-9AC361F806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A05F8B-4F69-0444-BDF1-045DEA5D15B5}"/>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82885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4A5E-0056-C24C-B838-B6ED321F0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C7F03-B7C8-F744-BAE8-6E0365ED11F2}"/>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4" name="Footer Placeholder 3">
            <a:extLst>
              <a:ext uri="{FF2B5EF4-FFF2-40B4-BE49-F238E27FC236}">
                <a16:creationId xmlns:a16="http://schemas.microsoft.com/office/drawing/2014/main" id="{EB8F7B39-242F-D54B-989F-DB7C75672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7C43EB-DD1C-A244-850B-2E4334EAFB04}"/>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269501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D4BAB-454C-954A-9B5E-F50080821E0B}"/>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3" name="Footer Placeholder 2">
            <a:extLst>
              <a:ext uri="{FF2B5EF4-FFF2-40B4-BE49-F238E27FC236}">
                <a16:creationId xmlns:a16="http://schemas.microsoft.com/office/drawing/2014/main" id="{1D43B1FB-3110-974E-825F-68A0BFDF6C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BFF1A-68B3-8F45-BF0A-9B037B19EF3B}"/>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275694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AB19-ED4C-8446-98E6-0E253449C2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39691D-516B-A449-A4C4-5B79D20163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F59FE2-12D0-D74E-BC70-12D561035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FEBBE8-2D3A-B346-AA5C-7E6630003B6A}"/>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6" name="Footer Placeholder 5">
            <a:extLst>
              <a:ext uri="{FF2B5EF4-FFF2-40B4-BE49-F238E27FC236}">
                <a16:creationId xmlns:a16="http://schemas.microsoft.com/office/drawing/2014/main" id="{FBCADF50-FC70-2A4B-831E-4DDAC4EFE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B3BEF-D0F8-9D46-B6DD-089B5B469E51}"/>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15527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0970-3C76-8E4E-8F56-3C02D4E43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A4EB83-9E82-0140-994D-A579A8E64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ECC62-0AC2-A044-A04A-A6FED1BAA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ECE36-80A3-6644-98D8-6471E5472189}"/>
              </a:ext>
            </a:extLst>
          </p:cNvPr>
          <p:cNvSpPr>
            <a:spLocks noGrp="1"/>
          </p:cNvSpPr>
          <p:nvPr>
            <p:ph type="dt" sz="half" idx="10"/>
          </p:nvPr>
        </p:nvSpPr>
        <p:spPr/>
        <p:txBody>
          <a:bodyPr/>
          <a:lstStyle/>
          <a:p>
            <a:fld id="{83547921-30C5-B944-A7E1-CADE6C498AE9}" type="datetimeFigureOut">
              <a:rPr lang="en-US" smtClean="0"/>
              <a:t>10/2/21</a:t>
            </a:fld>
            <a:endParaRPr lang="en-US"/>
          </a:p>
        </p:txBody>
      </p:sp>
      <p:sp>
        <p:nvSpPr>
          <p:cNvPr id="6" name="Footer Placeholder 5">
            <a:extLst>
              <a:ext uri="{FF2B5EF4-FFF2-40B4-BE49-F238E27FC236}">
                <a16:creationId xmlns:a16="http://schemas.microsoft.com/office/drawing/2014/main" id="{ACE5D574-DD82-264F-9394-69238A120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0918A-A342-A341-B862-6CD7CCFF6899}"/>
              </a:ext>
            </a:extLst>
          </p:cNvPr>
          <p:cNvSpPr>
            <a:spLocks noGrp="1"/>
          </p:cNvSpPr>
          <p:nvPr>
            <p:ph type="sldNum" sz="quarter" idx="12"/>
          </p:nvPr>
        </p:nvSpPr>
        <p:spPr/>
        <p:txBody>
          <a:bodyPr/>
          <a:lstStyle/>
          <a:p>
            <a:fld id="{FF1681A2-A164-B440-AC98-DCAEE372D88D}" type="slidenum">
              <a:rPr lang="en-US" smtClean="0"/>
              <a:t>‹#›</a:t>
            </a:fld>
            <a:endParaRPr lang="en-US"/>
          </a:p>
        </p:txBody>
      </p:sp>
    </p:spTree>
    <p:extLst>
      <p:ext uri="{BB962C8B-B14F-4D97-AF65-F5344CB8AC3E}">
        <p14:creationId xmlns:p14="http://schemas.microsoft.com/office/powerpoint/2010/main" val="322358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A3130D-D6D5-E746-8857-36B98D5FE1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C23DB-0450-F447-87EF-028F80114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8413F-2F43-6544-A733-966405DBE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47921-30C5-B944-A7E1-CADE6C498AE9}" type="datetimeFigureOut">
              <a:rPr lang="en-US" smtClean="0"/>
              <a:t>10/2/21</a:t>
            </a:fld>
            <a:endParaRPr lang="en-US"/>
          </a:p>
        </p:txBody>
      </p:sp>
      <p:sp>
        <p:nvSpPr>
          <p:cNvPr id="5" name="Footer Placeholder 4">
            <a:extLst>
              <a:ext uri="{FF2B5EF4-FFF2-40B4-BE49-F238E27FC236}">
                <a16:creationId xmlns:a16="http://schemas.microsoft.com/office/drawing/2014/main" id="{1CA34D00-9427-D94D-8F56-283A698C6C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FF691D-DEE0-6848-9E55-C38C5357BA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681A2-A164-B440-AC98-DCAEE372D88D}" type="slidenum">
              <a:rPr lang="en-US" smtClean="0"/>
              <a:t>‹#›</a:t>
            </a:fld>
            <a:endParaRPr lang="en-US"/>
          </a:p>
        </p:txBody>
      </p:sp>
    </p:spTree>
    <p:extLst>
      <p:ext uri="{BB962C8B-B14F-4D97-AF65-F5344CB8AC3E}">
        <p14:creationId xmlns:p14="http://schemas.microsoft.com/office/powerpoint/2010/main" val="2011041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w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wm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wmf"/><Relationship Id="rId4" Type="http://schemas.openxmlformats.org/officeDocument/2006/relationships/hyperlink" Target="https://www.nytimes.com/interactive/2020/10/28/climate/how-electricity-generation-changed-in-your-state-election.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wmf"/><Relationship Id="rId4" Type="http://schemas.openxmlformats.org/officeDocument/2006/relationships/hyperlink" Target="https://www.nytimes.com/interactive/2020/10/28/climate/how-electricity-generation-changed-in-your-state-electio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wmf"/><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GliderImage.jpg">
            <a:extLst>
              <a:ext uri="{FF2B5EF4-FFF2-40B4-BE49-F238E27FC236}">
                <a16:creationId xmlns:a16="http://schemas.microsoft.com/office/drawing/2014/main" id="{CD59F146-685E-9847-98AF-18A4FE35B0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51"/>
          <a:stretch/>
        </p:blipFill>
        <p:spPr>
          <a:xfrm>
            <a:off x="1" y="0"/>
            <a:ext cx="12207826" cy="6862474"/>
          </a:xfrm>
          <a:prstGeom prst="rect">
            <a:avLst/>
          </a:prstGeom>
        </p:spPr>
      </p:pic>
      <p:sp>
        <p:nvSpPr>
          <p:cNvPr id="4" name="TextBox 3">
            <a:extLst>
              <a:ext uri="{FF2B5EF4-FFF2-40B4-BE49-F238E27FC236}">
                <a16:creationId xmlns:a16="http://schemas.microsoft.com/office/drawing/2014/main" id="{F941DDEF-2257-9E46-9543-EA6A5CB77187}"/>
              </a:ext>
            </a:extLst>
          </p:cNvPr>
          <p:cNvSpPr txBox="1"/>
          <p:nvPr/>
        </p:nvSpPr>
        <p:spPr>
          <a:xfrm>
            <a:off x="1" y="232085"/>
            <a:ext cx="12207826" cy="1384995"/>
          </a:xfrm>
          <a:prstGeom prst="rect">
            <a:avLst/>
          </a:prstGeom>
          <a:noFill/>
        </p:spPr>
        <p:txBody>
          <a:bodyPr wrap="square" rtlCol="0">
            <a:spAutoFit/>
          </a:bodyPr>
          <a:lstStyle/>
          <a:p>
            <a:pPr algn="ctr"/>
            <a:r>
              <a:rPr lang="en-US" sz="2800" b="1" dirty="0"/>
              <a:t>An Oceanographers Perspective: Offshore Wind and the Mid Atlantic Cold Pool</a:t>
            </a:r>
          </a:p>
          <a:p>
            <a:pPr algn="ctr"/>
            <a:r>
              <a:rPr lang="en-US" sz="2800" b="1" dirty="0"/>
              <a:t>Stockton University NJEL Offshore Wind Event</a:t>
            </a:r>
          </a:p>
          <a:p>
            <a:pPr algn="ctr"/>
            <a:r>
              <a:rPr lang="en-US" sz="2800" b="1" dirty="0"/>
              <a:t>10/5/21</a:t>
            </a:r>
          </a:p>
        </p:txBody>
      </p:sp>
      <p:sp>
        <p:nvSpPr>
          <p:cNvPr id="6" name="TextBox 5">
            <a:extLst>
              <a:ext uri="{FF2B5EF4-FFF2-40B4-BE49-F238E27FC236}">
                <a16:creationId xmlns:a16="http://schemas.microsoft.com/office/drawing/2014/main" id="{C4ED4C8D-F073-7045-9467-B2BEF0E22914}"/>
              </a:ext>
            </a:extLst>
          </p:cNvPr>
          <p:cNvSpPr txBox="1"/>
          <p:nvPr/>
        </p:nvSpPr>
        <p:spPr>
          <a:xfrm>
            <a:off x="2116562" y="3648121"/>
            <a:ext cx="8812696" cy="461665"/>
          </a:xfrm>
          <a:prstGeom prst="rect">
            <a:avLst/>
          </a:prstGeom>
          <a:noFill/>
        </p:spPr>
        <p:txBody>
          <a:bodyPr wrap="square" rtlCol="0">
            <a:spAutoFit/>
          </a:bodyPr>
          <a:lstStyle/>
          <a:p>
            <a:pPr algn="ctr"/>
            <a:r>
              <a:rPr lang="en-US" sz="2400" dirty="0">
                <a:solidFill>
                  <a:schemeClr val="bg1"/>
                </a:solidFill>
              </a:rPr>
              <a:t>               </a:t>
            </a:r>
            <a:endParaRPr lang="en-US" dirty="0">
              <a:solidFill>
                <a:schemeClr val="bg1"/>
              </a:solidFill>
            </a:endParaRPr>
          </a:p>
        </p:txBody>
      </p:sp>
      <p:sp>
        <p:nvSpPr>
          <p:cNvPr id="8" name="Rectangle 3">
            <a:extLst>
              <a:ext uri="{FF2B5EF4-FFF2-40B4-BE49-F238E27FC236}">
                <a16:creationId xmlns:a16="http://schemas.microsoft.com/office/drawing/2014/main" id="{6188AB0B-EE51-2148-A719-6781F1FB31F6}"/>
              </a:ext>
            </a:extLst>
          </p:cNvPr>
          <p:cNvSpPr txBox="1">
            <a:spLocks noChangeArrowheads="1"/>
          </p:cNvSpPr>
          <p:nvPr/>
        </p:nvSpPr>
        <p:spPr>
          <a:xfrm>
            <a:off x="411532" y="3919882"/>
            <a:ext cx="4866809" cy="1314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Arial" charset="0"/>
              </a:rPr>
              <a:t>Travis Miles, </a:t>
            </a:r>
            <a:r>
              <a:rPr lang="en-US" sz="2000" dirty="0" err="1">
                <a:solidFill>
                  <a:schemeClr val="bg1"/>
                </a:solidFill>
                <a:latin typeface="Arial" charset="0"/>
              </a:rPr>
              <a:t>Ph.D</a:t>
            </a:r>
            <a:endParaRPr lang="en-US" sz="1600" dirty="0">
              <a:solidFill>
                <a:schemeClr val="bg1"/>
              </a:solidFill>
              <a:latin typeface="Arial" charset="0"/>
            </a:endParaRPr>
          </a:p>
        </p:txBody>
      </p:sp>
      <p:sp>
        <p:nvSpPr>
          <p:cNvPr id="9" name="TextBox 8">
            <a:extLst>
              <a:ext uri="{FF2B5EF4-FFF2-40B4-BE49-F238E27FC236}">
                <a16:creationId xmlns:a16="http://schemas.microsoft.com/office/drawing/2014/main" id="{5E731AFC-BCF9-8B4B-8A8E-BBD1FB2C5982}"/>
              </a:ext>
            </a:extLst>
          </p:cNvPr>
          <p:cNvSpPr txBox="1"/>
          <p:nvPr/>
        </p:nvSpPr>
        <p:spPr>
          <a:xfrm>
            <a:off x="594483" y="4300273"/>
            <a:ext cx="4901791" cy="738664"/>
          </a:xfrm>
          <a:prstGeom prst="rect">
            <a:avLst/>
          </a:prstGeom>
          <a:noFill/>
        </p:spPr>
        <p:txBody>
          <a:bodyPr wrap="square" rtlCol="0">
            <a:spAutoFit/>
          </a:bodyPr>
          <a:lstStyle/>
          <a:p>
            <a:pPr algn="ctr"/>
            <a:r>
              <a:rPr lang="en-US" sz="1400" b="1" dirty="0">
                <a:solidFill>
                  <a:schemeClr val="bg1"/>
                </a:solidFill>
              </a:rPr>
              <a:t>Center for Ocean Observing Leadership</a:t>
            </a:r>
          </a:p>
          <a:p>
            <a:pPr algn="ctr"/>
            <a:r>
              <a:rPr lang="en-US" sz="1400" dirty="0">
                <a:solidFill>
                  <a:schemeClr val="bg1"/>
                </a:solidFill>
              </a:rPr>
              <a:t>Department of Marine and Coastal Sciences</a:t>
            </a:r>
          </a:p>
          <a:p>
            <a:pPr algn="ctr"/>
            <a:r>
              <a:rPr lang="en-US" sz="1400" dirty="0">
                <a:solidFill>
                  <a:schemeClr val="bg1"/>
                </a:solidFill>
              </a:rPr>
              <a:t>School of Environmental and Biological Sciences</a:t>
            </a:r>
          </a:p>
        </p:txBody>
      </p:sp>
      <p:pic>
        <p:nvPicPr>
          <p:cNvPr id="10" name="Picture 9" descr="RU_SIG_SEBS_CMYK.wmf">
            <a:extLst>
              <a:ext uri="{FF2B5EF4-FFF2-40B4-BE49-F238E27FC236}">
                <a16:creationId xmlns:a16="http://schemas.microsoft.com/office/drawing/2014/main" id="{1F6CC2DF-6323-1D4B-96E0-CF70C66E88C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41360" y="5229423"/>
            <a:ext cx="3286123" cy="1314449"/>
          </a:xfrm>
          <a:prstGeom prst="rect">
            <a:avLst/>
          </a:prstGeom>
          <a:noFill/>
          <a:ln>
            <a:noFill/>
          </a:ln>
        </p:spPr>
      </p:pic>
    </p:spTree>
    <p:extLst>
      <p:ext uri="{BB962C8B-B14F-4D97-AF65-F5344CB8AC3E}">
        <p14:creationId xmlns:p14="http://schemas.microsoft.com/office/powerpoint/2010/main" val="22727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6196221"/>
            <a:ext cx="9144000" cy="661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0" y="-637"/>
            <a:ext cx="12192000" cy="707773"/>
          </a:xfrm>
        </p:spPr>
        <p:txBody>
          <a:bodyPr>
            <a:noAutofit/>
          </a:bodyPr>
          <a:lstStyle/>
          <a:p>
            <a:pPr algn="ctr"/>
            <a:r>
              <a:rPr lang="en-US" sz="3200" b="1" dirty="0">
                <a:solidFill>
                  <a:srgbClr val="0432FF"/>
                </a:solidFill>
                <a:latin typeface="Times New Roman" charset="0"/>
                <a:ea typeface="Times New Roman" charset="0"/>
                <a:cs typeface="Times New Roman" charset="0"/>
              </a:rPr>
              <a:t>(Some) Fishing Industry Concerns and Research Priorities</a:t>
            </a:r>
          </a:p>
        </p:txBody>
      </p:sp>
      <p:sp>
        <p:nvSpPr>
          <p:cNvPr id="3" name="Content Placeholder 2"/>
          <p:cNvSpPr>
            <a:spLocks noGrp="1"/>
          </p:cNvSpPr>
          <p:nvPr>
            <p:ph idx="1"/>
          </p:nvPr>
        </p:nvSpPr>
        <p:spPr>
          <a:xfrm>
            <a:off x="519449" y="731353"/>
            <a:ext cx="11265408" cy="5044135"/>
          </a:xfrm>
        </p:spPr>
        <p:txBody>
          <a:bodyPr>
            <a:normAutofit/>
          </a:bodyPr>
          <a:lstStyle/>
          <a:p>
            <a:pPr>
              <a:lnSpc>
                <a:spcPts val="2300"/>
              </a:lnSpc>
            </a:pPr>
            <a:r>
              <a:rPr lang="en-US" sz="2000" b="1" dirty="0">
                <a:latin typeface="Times New Roman" charset="0"/>
                <a:ea typeface="Times New Roman" charset="0"/>
                <a:cs typeface="Times New Roman" charset="0"/>
              </a:rPr>
              <a:t>Access</a:t>
            </a:r>
            <a:r>
              <a:rPr lang="en-US" sz="2000" dirty="0">
                <a:latin typeface="Times New Roman" charset="0"/>
                <a:ea typeface="Times New Roman" charset="0"/>
                <a:cs typeface="Times New Roman" charset="0"/>
              </a:rPr>
              <a:t>: Before, during, and after construction</a:t>
            </a:r>
          </a:p>
          <a:p>
            <a:pPr lvl="1">
              <a:lnSpc>
                <a:spcPts val="2300"/>
              </a:lnSpc>
            </a:pPr>
            <a:r>
              <a:rPr lang="en-US" sz="2000" dirty="0">
                <a:latin typeface="Times New Roman" charset="0"/>
                <a:ea typeface="Times New Roman" charset="0"/>
                <a:cs typeface="Times New Roman" charset="0"/>
              </a:rPr>
              <a:t>Placement and spacing of turbines and cables</a:t>
            </a:r>
          </a:p>
          <a:p>
            <a:pPr lvl="1">
              <a:lnSpc>
                <a:spcPts val="2300"/>
              </a:lnSpc>
            </a:pPr>
            <a:r>
              <a:rPr lang="en-US" sz="2000" dirty="0">
                <a:latin typeface="Times New Roman" charset="0"/>
                <a:ea typeface="Times New Roman" charset="0"/>
                <a:cs typeface="Times New Roman" charset="0"/>
              </a:rPr>
              <a:t>During fishing activities and while transiting</a:t>
            </a:r>
          </a:p>
          <a:p>
            <a:pPr lvl="1">
              <a:lnSpc>
                <a:spcPts val="2300"/>
              </a:lnSpc>
            </a:pPr>
            <a:r>
              <a:rPr lang="en-US" sz="2000" dirty="0">
                <a:latin typeface="Times New Roman" charset="0"/>
                <a:ea typeface="Times New Roman" charset="0"/>
                <a:cs typeface="Times New Roman" charset="0"/>
              </a:rPr>
              <a:t>Cumulative impacts</a:t>
            </a:r>
          </a:p>
          <a:p>
            <a:pPr lvl="1">
              <a:lnSpc>
                <a:spcPts val="2300"/>
              </a:lnSpc>
            </a:pPr>
            <a:endParaRPr lang="en-US" sz="1067" dirty="0">
              <a:latin typeface="Times New Roman" charset="0"/>
              <a:ea typeface="Times New Roman" charset="0"/>
              <a:cs typeface="Times New Roman" charset="0"/>
            </a:endParaRPr>
          </a:p>
          <a:p>
            <a:pPr>
              <a:lnSpc>
                <a:spcPts val="2300"/>
              </a:lnSpc>
            </a:pPr>
            <a:r>
              <a:rPr lang="en-US" sz="2000" b="1" dirty="0">
                <a:latin typeface="Times New Roman" charset="0"/>
                <a:ea typeface="Times New Roman" charset="0"/>
                <a:cs typeface="Times New Roman" charset="0"/>
              </a:rPr>
              <a:t>Ecosystem Impacts</a:t>
            </a:r>
            <a:r>
              <a:rPr lang="en-US" sz="2000" dirty="0">
                <a:latin typeface="Times New Roman" charset="0"/>
                <a:ea typeface="Times New Roman" charset="0"/>
                <a:cs typeface="Times New Roman" charset="0"/>
              </a:rPr>
              <a:t>: Influences on physical and biological processes</a:t>
            </a:r>
          </a:p>
          <a:p>
            <a:pPr lvl="1">
              <a:lnSpc>
                <a:spcPts val="2300"/>
              </a:lnSpc>
            </a:pPr>
            <a:r>
              <a:rPr lang="en-US" sz="1800" b="1" u="sng" dirty="0">
                <a:solidFill>
                  <a:schemeClr val="accent1"/>
                </a:solidFill>
                <a:latin typeface="Times New Roman" charset="0"/>
                <a:ea typeface="Times New Roman" charset="0"/>
                <a:cs typeface="Times New Roman" charset="0"/>
              </a:rPr>
              <a:t>Ocean-atmosphere interactions, currents, cold pool dynamics – The topic </a:t>
            </a:r>
            <a:r>
              <a:rPr lang="en-US" sz="1800" b="1" u="sng" dirty="0" err="1">
                <a:solidFill>
                  <a:schemeClr val="accent1"/>
                </a:solidFill>
                <a:latin typeface="Times New Roman" charset="0"/>
                <a:ea typeface="Times New Roman" charset="0"/>
                <a:cs typeface="Times New Roman" charset="0"/>
              </a:rPr>
              <a:t>i’m</a:t>
            </a:r>
            <a:r>
              <a:rPr lang="en-US" sz="1800" b="1" u="sng" dirty="0">
                <a:solidFill>
                  <a:schemeClr val="accent1"/>
                </a:solidFill>
                <a:latin typeface="Times New Roman" charset="0"/>
                <a:ea typeface="Times New Roman" charset="0"/>
                <a:cs typeface="Times New Roman" charset="0"/>
              </a:rPr>
              <a:t> most suited to discuss today</a:t>
            </a:r>
          </a:p>
          <a:p>
            <a:pPr lvl="1">
              <a:lnSpc>
                <a:spcPts val="2300"/>
              </a:lnSpc>
            </a:pPr>
            <a:r>
              <a:rPr lang="en-US" sz="1800" dirty="0">
                <a:latin typeface="Times New Roman" charset="0"/>
                <a:ea typeface="Times New Roman" charset="0"/>
                <a:cs typeface="Times New Roman" charset="0"/>
              </a:rPr>
              <a:t>Distribution, behavior, reproduction, and survival of marine fishery resources</a:t>
            </a:r>
          </a:p>
          <a:p>
            <a:pPr lvl="1">
              <a:lnSpc>
                <a:spcPts val="2300"/>
              </a:lnSpc>
            </a:pPr>
            <a:endParaRPr lang="en-US" sz="1800" dirty="0">
              <a:latin typeface="Times New Roman" charset="0"/>
              <a:ea typeface="Times New Roman" charset="0"/>
              <a:cs typeface="Times New Roman" charset="0"/>
            </a:endParaRPr>
          </a:p>
          <a:p>
            <a:pPr>
              <a:lnSpc>
                <a:spcPts val="2300"/>
              </a:lnSpc>
            </a:pPr>
            <a:r>
              <a:rPr lang="en-US" sz="2000" b="1" dirty="0">
                <a:latin typeface="Times New Roman" charset="0"/>
                <a:ea typeface="Times New Roman" charset="0"/>
                <a:cs typeface="Times New Roman" charset="0"/>
              </a:rPr>
              <a:t>Navigation and Safety</a:t>
            </a:r>
            <a:r>
              <a:rPr lang="en-US" sz="2000" dirty="0">
                <a:latin typeface="Times New Roman" charset="0"/>
                <a:ea typeface="Times New Roman" charset="0"/>
                <a:cs typeface="Times New Roman" charset="0"/>
              </a:rPr>
              <a:t>: During fishing activities and while transiting</a:t>
            </a:r>
          </a:p>
          <a:p>
            <a:pPr lvl="1">
              <a:lnSpc>
                <a:spcPts val="2300"/>
              </a:lnSpc>
            </a:pPr>
            <a:r>
              <a:rPr lang="en-US" sz="1800" dirty="0">
                <a:latin typeface="Times New Roman" charset="0"/>
                <a:ea typeface="Times New Roman" charset="0"/>
                <a:cs typeface="Times New Roman" charset="0"/>
              </a:rPr>
              <a:t>Varying weather conditions, different user groups, radar impacts</a:t>
            </a:r>
          </a:p>
        </p:txBody>
      </p:sp>
      <p:pic>
        <p:nvPicPr>
          <p:cNvPr id="5" name="Picture 16" descr="Image result for cape may commercial fishing boats">
            <a:extLst>
              <a:ext uri="{FF2B5EF4-FFF2-40B4-BE49-F238E27FC236}">
                <a16:creationId xmlns:a16="http://schemas.microsoft.com/office/drawing/2014/main" id="{AFB76D9D-3BE1-4284-BCB4-D1FA4F3F46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55332" y="4840354"/>
            <a:ext cx="2851986" cy="19023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8" descr="Image result for atlantic highlands marina">
            <a:extLst>
              <a:ext uri="{FF2B5EF4-FFF2-40B4-BE49-F238E27FC236}">
                <a16:creationId xmlns:a16="http://schemas.microsoft.com/office/drawing/2014/main" id="{A6D84A6C-7B02-4BB4-9D56-A7426796C2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2272" y="4840354"/>
            <a:ext cx="3826519" cy="19023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RU_SIG_SEBS_CMYK.wm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pic>
        <p:nvPicPr>
          <p:cNvPr id="20482" name="Picture 2" descr="mage result for njaes rutger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64757" y="842310"/>
            <a:ext cx="3826519" cy="166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022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21382" y="148945"/>
            <a:ext cx="6666202" cy="6560109"/>
          </a:xfrm>
          <a:prstGeom prst="rect">
            <a:avLst/>
          </a:prstGeom>
        </p:spPr>
      </p:pic>
      <p:sp>
        <p:nvSpPr>
          <p:cNvPr id="3" name="TextBox 2"/>
          <p:cNvSpPr txBox="1"/>
          <p:nvPr/>
        </p:nvSpPr>
        <p:spPr>
          <a:xfrm>
            <a:off x="397764" y="6278813"/>
            <a:ext cx="2718436" cy="338554"/>
          </a:xfrm>
          <a:prstGeom prst="rect">
            <a:avLst/>
          </a:prstGeom>
          <a:noFill/>
        </p:spPr>
        <p:txBody>
          <a:bodyPr wrap="none" rtlCol="0">
            <a:spAutoFit/>
          </a:bodyPr>
          <a:lstStyle/>
          <a:p>
            <a:r>
              <a:rPr lang="en-US" sz="1600" i="1" dirty="0" err="1"/>
              <a:t>Fratantoni</a:t>
            </a:r>
            <a:r>
              <a:rPr lang="en-US" sz="1600" i="1" dirty="0"/>
              <a:t> and </a:t>
            </a:r>
            <a:r>
              <a:rPr lang="en-US" sz="1600" i="1" dirty="0" err="1"/>
              <a:t>Pickart</a:t>
            </a:r>
            <a:r>
              <a:rPr lang="en-US" sz="1600" i="1" dirty="0"/>
              <a:t>. (2007) </a:t>
            </a:r>
          </a:p>
        </p:txBody>
      </p:sp>
      <p:sp>
        <p:nvSpPr>
          <p:cNvPr id="4" name="TextBox 3"/>
          <p:cNvSpPr txBox="1"/>
          <p:nvPr/>
        </p:nvSpPr>
        <p:spPr>
          <a:xfrm>
            <a:off x="713233" y="240633"/>
            <a:ext cx="2679067" cy="4154984"/>
          </a:xfrm>
          <a:prstGeom prst="rect">
            <a:avLst/>
          </a:prstGeom>
          <a:noFill/>
        </p:spPr>
        <p:txBody>
          <a:bodyPr wrap="none" rtlCol="0">
            <a:spAutoFit/>
          </a:bodyPr>
          <a:lstStyle/>
          <a:p>
            <a:r>
              <a:rPr lang="en-US" sz="2400" b="1" dirty="0">
                <a:solidFill>
                  <a:srgbClr val="1F497D"/>
                </a:solidFill>
              </a:rPr>
              <a:t>Northwest Atlantic:</a:t>
            </a:r>
          </a:p>
          <a:p>
            <a:r>
              <a:rPr lang="en-US" sz="2400" b="1" dirty="0">
                <a:solidFill>
                  <a:srgbClr val="1F497D"/>
                </a:solidFill>
              </a:rPr>
              <a:t>General Circulation</a:t>
            </a:r>
          </a:p>
          <a:p>
            <a:endParaRPr lang="en-US" sz="2400" b="1" dirty="0">
              <a:solidFill>
                <a:srgbClr val="1F497D"/>
              </a:solidFill>
            </a:endParaRPr>
          </a:p>
          <a:p>
            <a:endParaRPr lang="en-US" sz="2400" b="1" dirty="0">
              <a:solidFill>
                <a:srgbClr val="1F497D"/>
              </a:solidFill>
            </a:endParaRPr>
          </a:p>
          <a:p>
            <a:endParaRPr lang="en-US" sz="2400" b="1" dirty="0">
              <a:solidFill>
                <a:srgbClr val="1F497D"/>
              </a:solidFill>
            </a:endParaRPr>
          </a:p>
          <a:p>
            <a:endParaRPr lang="en-US" sz="2400" b="1" dirty="0">
              <a:solidFill>
                <a:srgbClr val="1F497D"/>
              </a:solidFill>
            </a:endParaRPr>
          </a:p>
          <a:p>
            <a:r>
              <a:rPr lang="en-US" sz="2400" b="1" dirty="0">
                <a:solidFill>
                  <a:srgbClr val="FF0000"/>
                </a:solidFill>
              </a:rPr>
              <a:t>Warm Currents</a:t>
            </a:r>
          </a:p>
          <a:p>
            <a:endParaRPr lang="en-US" sz="2400" b="1" dirty="0">
              <a:solidFill>
                <a:srgbClr val="1F497D"/>
              </a:solidFill>
            </a:endParaRPr>
          </a:p>
          <a:p>
            <a:endParaRPr lang="en-US" sz="2400" b="1" dirty="0">
              <a:solidFill>
                <a:srgbClr val="1F497D"/>
              </a:solidFill>
            </a:endParaRPr>
          </a:p>
          <a:p>
            <a:endParaRPr lang="en-US" sz="2400" b="1" dirty="0">
              <a:solidFill>
                <a:srgbClr val="1F497D"/>
              </a:solidFill>
            </a:endParaRPr>
          </a:p>
          <a:p>
            <a:r>
              <a:rPr lang="en-US" sz="2400" b="1" dirty="0">
                <a:solidFill>
                  <a:srgbClr val="0000FF"/>
                </a:solidFill>
              </a:rPr>
              <a:t>Cold Currents</a:t>
            </a:r>
            <a:endParaRPr lang="en-US" sz="2000" b="1" dirty="0">
              <a:solidFill>
                <a:srgbClr val="0000FF"/>
              </a:solidFill>
            </a:endParaRPr>
          </a:p>
        </p:txBody>
      </p:sp>
    </p:spTree>
    <p:extLst>
      <p:ext uri="{BB962C8B-B14F-4D97-AF65-F5344CB8AC3E}">
        <p14:creationId xmlns:p14="http://schemas.microsoft.com/office/powerpoint/2010/main" val="2976150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7F5B61-DA2E-3B4E-AD63-85820FE78F26}"/>
              </a:ext>
            </a:extLst>
          </p:cNvPr>
          <p:cNvPicPr>
            <a:picLocks noChangeAspect="1"/>
          </p:cNvPicPr>
          <p:nvPr/>
        </p:nvPicPr>
        <p:blipFill rotWithShape="1">
          <a:blip r:embed="rId3"/>
          <a:srcRect t="10283"/>
          <a:stretch/>
        </p:blipFill>
        <p:spPr>
          <a:xfrm>
            <a:off x="1401725" y="0"/>
            <a:ext cx="9388549" cy="6820946"/>
          </a:xfrm>
          <a:prstGeom prst="rect">
            <a:avLst/>
          </a:prstGeom>
        </p:spPr>
      </p:pic>
    </p:spTree>
    <p:extLst>
      <p:ext uri="{BB962C8B-B14F-4D97-AF65-F5344CB8AC3E}">
        <p14:creationId xmlns:p14="http://schemas.microsoft.com/office/powerpoint/2010/main" val="15587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269D8D-E80A-014D-BCC2-053FCFDA91B7}"/>
              </a:ext>
            </a:extLst>
          </p:cNvPr>
          <p:cNvSpPr txBox="1"/>
          <p:nvPr/>
        </p:nvSpPr>
        <p:spPr>
          <a:xfrm>
            <a:off x="1524001" y="70667"/>
            <a:ext cx="5118101" cy="954107"/>
          </a:xfrm>
          <a:prstGeom prst="rect">
            <a:avLst/>
          </a:prstGeom>
          <a:noFill/>
        </p:spPr>
        <p:txBody>
          <a:bodyPr wrap="square" rtlCol="0">
            <a:spAutoFit/>
          </a:bodyPr>
          <a:lstStyle/>
          <a:p>
            <a:r>
              <a:rPr lang="en-US" sz="2800" b="1" dirty="0">
                <a:solidFill>
                  <a:schemeClr val="bg1"/>
                </a:solidFill>
                <a:latin typeface="Times New Roman" charset="0"/>
                <a:ea typeface="Times New Roman" charset="0"/>
                <a:cs typeface="Times New Roman" charset="0"/>
              </a:rPr>
              <a:t>Physical Oceanography </a:t>
            </a:r>
          </a:p>
          <a:p>
            <a:r>
              <a:rPr lang="en-US" sz="2800" b="1" dirty="0">
                <a:solidFill>
                  <a:schemeClr val="bg1"/>
                </a:solidFill>
                <a:latin typeface="Times New Roman" charset="0"/>
                <a:ea typeface="Times New Roman" charset="0"/>
                <a:cs typeface="Times New Roman" charset="0"/>
              </a:rPr>
              <a:t>of the Mid Atlantic Bight</a:t>
            </a:r>
          </a:p>
        </p:txBody>
      </p:sp>
      <p:pic>
        <p:nvPicPr>
          <p:cNvPr id="5" name="Picture 4" descr="Screen shot 2012-05-15 at 6.21.35 PM.png">
            <a:extLst>
              <a:ext uri="{FF2B5EF4-FFF2-40B4-BE49-F238E27FC236}">
                <a16:creationId xmlns:a16="http://schemas.microsoft.com/office/drawing/2014/main" id="{DA11E110-C7F2-F04A-BBDC-08CD3AFA4260}"/>
              </a:ext>
            </a:extLst>
          </p:cNvPr>
          <p:cNvPicPr>
            <a:picLocks noChangeAspect="1"/>
          </p:cNvPicPr>
          <p:nvPr/>
        </p:nvPicPr>
        <p:blipFill>
          <a:blip r:embed="rId3"/>
          <a:stretch>
            <a:fillRect/>
          </a:stretch>
        </p:blipFill>
        <p:spPr>
          <a:xfrm>
            <a:off x="385519" y="445617"/>
            <a:ext cx="11806481" cy="5929056"/>
          </a:xfrm>
          <a:prstGeom prst="rect">
            <a:avLst/>
          </a:prstGeom>
        </p:spPr>
      </p:pic>
      <p:sp>
        <p:nvSpPr>
          <p:cNvPr id="6" name="TextBox 5">
            <a:extLst>
              <a:ext uri="{FF2B5EF4-FFF2-40B4-BE49-F238E27FC236}">
                <a16:creationId xmlns:a16="http://schemas.microsoft.com/office/drawing/2014/main" id="{A76E3D6B-CE29-F240-9AC3-A247CE7000D8}"/>
              </a:ext>
            </a:extLst>
          </p:cNvPr>
          <p:cNvSpPr txBox="1"/>
          <p:nvPr/>
        </p:nvSpPr>
        <p:spPr>
          <a:xfrm>
            <a:off x="7645929" y="5758098"/>
            <a:ext cx="1898277" cy="369332"/>
          </a:xfrm>
          <a:prstGeom prst="rect">
            <a:avLst/>
          </a:prstGeom>
          <a:noFill/>
        </p:spPr>
        <p:txBody>
          <a:bodyPr wrap="none" rtlCol="0">
            <a:spAutoFit/>
          </a:bodyPr>
          <a:lstStyle/>
          <a:p>
            <a:r>
              <a:rPr lang="en-US" dirty="0">
                <a:solidFill>
                  <a:srgbClr val="FFFFFF"/>
                </a:solidFill>
              </a:rPr>
              <a:t>Ocean Seasonality</a:t>
            </a:r>
          </a:p>
        </p:txBody>
      </p:sp>
      <p:sp>
        <p:nvSpPr>
          <p:cNvPr id="2" name="TextBox 1">
            <a:extLst>
              <a:ext uri="{FF2B5EF4-FFF2-40B4-BE49-F238E27FC236}">
                <a16:creationId xmlns:a16="http://schemas.microsoft.com/office/drawing/2014/main" id="{49EC6005-E9D7-3148-8654-301B4E9F9C76}"/>
              </a:ext>
            </a:extLst>
          </p:cNvPr>
          <p:cNvSpPr txBox="1"/>
          <p:nvPr/>
        </p:nvSpPr>
        <p:spPr>
          <a:xfrm>
            <a:off x="7923778" y="6092044"/>
            <a:ext cx="2693773" cy="369332"/>
          </a:xfrm>
          <a:prstGeom prst="rect">
            <a:avLst/>
          </a:prstGeom>
          <a:noFill/>
        </p:spPr>
        <p:txBody>
          <a:bodyPr wrap="square" rtlCol="0">
            <a:spAutoFit/>
          </a:bodyPr>
          <a:lstStyle/>
          <a:p>
            <a:r>
              <a:rPr lang="en-US" i="1" dirty="0"/>
              <a:t>Ramya </a:t>
            </a:r>
            <a:r>
              <a:rPr lang="en-US" i="1" dirty="0" err="1"/>
              <a:t>Ramadurai</a:t>
            </a:r>
            <a:r>
              <a:rPr lang="en-US" i="1" dirty="0"/>
              <a:t>., 2008</a:t>
            </a:r>
          </a:p>
        </p:txBody>
      </p:sp>
    </p:spTree>
    <p:extLst>
      <p:ext uri="{BB962C8B-B14F-4D97-AF65-F5344CB8AC3E}">
        <p14:creationId xmlns:p14="http://schemas.microsoft.com/office/powerpoint/2010/main" val="21574396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12209" y="144640"/>
            <a:ext cx="2167581" cy="584775"/>
          </a:xfrm>
          <a:prstGeom prst="rect">
            <a:avLst/>
          </a:prstGeom>
          <a:noFill/>
        </p:spPr>
        <p:txBody>
          <a:bodyPr wrap="none" rtlCol="0">
            <a:spAutoFit/>
          </a:bodyPr>
          <a:lstStyle/>
          <a:p>
            <a:r>
              <a:rPr lang="en-US" sz="3200" b="1" dirty="0">
                <a:solidFill>
                  <a:schemeClr val="accent1"/>
                </a:solidFill>
                <a:latin typeface="Times New Roman" charset="0"/>
                <a:ea typeface="Times New Roman" charset="0"/>
                <a:cs typeface="Times New Roman" charset="0"/>
              </a:rPr>
              <a:t>Seasonality</a:t>
            </a:r>
          </a:p>
        </p:txBody>
      </p:sp>
      <p:pic>
        <p:nvPicPr>
          <p:cNvPr id="10" name="Picture 9"/>
          <p:cNvPicPr>
            <a:picLocks noChangeAspect="1"/>
          </p:cNvPicPr>
          <p:nvPr/>
        </p:nvPicPr>
        <p:blipFill>
          <a:blip r:embed="rId3"/>
          <a:stretch>
            <a:fillRect/>
          </a:stretch>
        </p:blipFill>
        <p:spPr>
          <a:xfrm>
            <a:off x="1825196" y="1123634"/>
            <a:ext cx="3066394" cy="2669038"/>
          </a:xfrm>
          <a:prstGeom prst="rect">
            <a:avLst/>
          </a:prstGeom>
          <a:ln>
            <a:solidFill>
              <a:schemeClr val="tx1"/>
            </a:solidFill>
          </a:ln>
        </p:spPr>
      </p:pic>
      <p:sp>
        <p:nvSpPr>
          <p:cNvPr id="11" name="TextBox 10"/>
          <p:cNvSpPr txBox="1"/>
          <p:nvPr/>
        </p:nvSpPr>
        <p:spPr>
          <a:xfrm>
            <a:off x="10069391" y="6488668"/>
            <a:ext cx="2122609" cy="369332"/>
          </a:xfrm>
          <a:prstGeom prst="rect">
            <a:avLst/>
          </a:prstGeom>
          <a:noFill/>
        </p:spPr>
        <p:txBody>
          <a:bodyPr wrap="none" rtlCol="0">
            <a:spAutoFit/>
          </a:bodyPr>
          <a:lstStyle/>
          <a:p>
            <a:r>
              <a:rPr lang="en-US" i="1" dirty="0" err="1">
                <a:latin typeface="Times New Roman"/>
                <a:cs typeface="Times New Roman"/>
              </a:rPr>
              <a:t>Castelao</a:t>
            </a:r>
            <a:r>
              <a:rPr lang="en-US" i="1" dirty="0">
                <a:latin typeface="Times New Roman"/>
                <a:cs typeface="Times New Roman"/>
              </a:rPr>
              <a:t> et al. 2008</a:t>
            </a:r>
          </a:p>
        </p:txBody>
      </p:sp>
      <p:grpSp>
        <p:nvGrpSpPr>
          <p:cNvPr id="6" name="Group 5">
            <a:extLst>
              <a:ext uri="{FF2B5EF4-FFF2-40B4-BE49-F238E27FC236}">
                <a16:creationId xmlns:a16="http://schemas.microsoft.com/office/drawing/2014/main" id="{288E097A-1865-5949-A1C6-69A4D8F2438A}"/>
              </a:ext>
            </a:extLst>
          </p:cNvPr>
          <p:cNvGrpSpPr/>
          <p:nvPr/>
        </p:nvGrpSpPr>
        <p:grpSpPr>
          <a:xfrm>
            <a:off x="2437581" y="823449"/>
            <a:ext cx="7631810" cy="5665219"/>
            <a:chOff x="2362806" y="740918"/>
            <a:chExt cx="6672480" cy="4809557"/>
          </a:xfrm>
        </p:grpSpPr>
        <p:grpSp>
          <p:nvGrpSpPr>
            <p:cNvPr id="5" name="Group 4">
              <a:extLst>
                <a:ext uri="{FF2B5EF4-FFF2-40B4-BE49-F238E27FC236}">
                  <a16:creationId xmlns:a16="http://schemas.microsoft.com/office/drawing/2014/main" id="{40138505-9ACF-764A-A0FA-12CC5439DBA2}"/>
                </a:ext>
              </a:extLst>
            </p:cNvPr>
            <p:cNvGrpSpPr/>
            <p:nvPr/>
          </p:nvGrpSpPr>
          <p:grpSpPr>
            <a:xfrm>
              <a:off x="5184767" y="740918"/>
              <a:ext cx="3850519" cy="4809557"/>
              <a:chOff x="3683210" y="995548"/>
              <a:chExt cx="3850519" cy="4809557"/>
            </a:xfrm>
          </p:grpSpPr>
          <p:pic>
            <p:nvPicPr>
              <p:cNvPr id="7" name="Picture 6"/>
              <p:cNvPicPr>
                <a:picLocks noChangeAspect="1"/>
              </p:cNvPicPr>
              <p:nvPr/>
            </p:nvPicPr>
            <p:blipFill rotWithShape="1">
              <a:blip r:embed="rId4"/>
              <a:srcRect l="49549" t="-476" r="2019" b="1501"/>
              <a:stretch/>
            </p:blipFill>
            <p:spPr>
              <a:xfrm>
                <a:off x="3683210" y="995548"/>
                <a:ext cx="3850519" cy="4809557"/>
              </a:xfrm>
              <a:prstGeom prst="rect">
                <a:avLst/>
              </a:prstGeom>
            </p:spPr>
          </p:pic>
          <p:sp>
            <p:nvSpPr>
              <p:cNvPr id="3" name="TextBox 2"/>
              <p:cNvSpPr txBox="1"/>
              <p:nvPr/>
            </p:nvSpPr>
            <p:spPr>
              <a:xfrm>
                <a:off x="3810000" y="1771134"/>
                <a:ext cx="992579" cy="369332"/>
              </a:xfrm>
              <a:prstGeom prst="rect">
                <a:avLst/>
              </a:prstGeom>
              <a:noFill/>
            </p:spPr>
            <p:txBody>
              <a:bodyPr wrap="none" rtlCol="0">
                <a:spAutoFit/>
              </a:bodyPr>
              <a:lstStyle/>
              <a:p>
                <a:r>
                  <a:rPr lang="en-US" b="1">
                    <a:latin typeface="Times New Roman" charset="0"/>
                    <a:ea typeface="Times New Roman" charset="0"/>
                    <a:cs typeface="Times New Roman" charset="0"/>
                  </a:rPr>
                  <a:t>October</a:t>
                </a:r>
              </a:p>
            </p:txBody>
          </p:sp>
          <p:sp>
            <p:nvSpPr>
              <p:cNvPr id="9" name="TextBox 8"/>
              <p:cNvSpPr txBox="1"/>
              <p:nvPr/>
            </p:nvSpPr>
            <p:spPr>
              <a:xfrm>
                <a:off x="3822700" y="2418834"/>
                <a:ext cx="1005403" cy="369332"/>
              </a:xfrm>
              <a:prstGeom prst="rect">
                <a:avLst/>
              </a:prstGeom>
              <a:noFill/>
            </p:spPr>
            <p:txBody>
              <a:bodyPr wrap="none" rtlCol="0">
                <a:spAutoFit/>
              </a:bodyPr>
              <a:lstStyle/>
              <a:p>
                <a:r>
                  <a:rPr lang="en-US" b="1">
                    <a:latin typeface="Times New Roman" charset="0"/>
                    <a:ea typeface="Times New Roman" charset="0"/>
                    <a:cs typeface="Times New Roman" charset="0"/>
                  </a:rPr>
                  <a:t>January</a:t>
                </a:r>
                <a:endParaRPr lang="en-US" b="1" dirty="0">
                  <a:latin typeface="Times New Roman" charset="0"/>
                  <a:ea typeface="Times New Roman" charset="0"/>
                  <a:cs typeface="Times New Roman" charset="0"/>
                </a:endParaRPr>
              </a:p>
            </p:txBody>
          </p:sp>
          <p:sp>
            <p:nvSpPr>
              <p:cNvPr id="12" name="TextBox 11"/>
              <p:cNvSpPr txBox="1"/>
              <p:nvPr/>
            </p:nvSpPr>
            <p:spPr>
              <a:xfrm>
                <a:off x="3822576" y="3109142"/>
                <a:ext cx="847348" cy="369332"/>
              </a:xfrm>
              <a:prstGeom prst="rect">
                <a:avLst/>
              </a:prstGeom>
              <a:noFill/>
            </p:spPr>
            <p:txBody>
              <a:bodyPr wrap="none" rtlCol="0">
                <a:spAutoFit/>
              </a:bodyPr>
              <a:lstStyle/>
              <a:p>
                <a:r>
                  <a:rPr lang="en-US" b="1" dirty="0">
                    <a:latin typeface="Times New Roman" charset="0"/>
                    <a:ea typeface="Times New Roman" charset="0"/>
                    <a:cs typeface="Times New Roman" charset="0"/>
                  </a:rPr>
                  <a:t>March</a:t>
                </a:r>
              </a:p>
            </p:txBody>
          </p:sp>
          <p:sp>
            <p:nvSpPr>
              <p:cNvPr id="13" name="TextBox 12"/>
              <p:cNvSpPr txBox="1"/>
              <p:nvPr/>
            </p:nvSpPr>
            <p:spPr>
              <a:xfrm>
                <a:off x="3835276" y="3756842"/>
                <a:ext cx="659155" cy="369332"/>
              </a:xfrm>
              <a:prstGeom prst="rect">
                <a:avLst/>
              </a:prstGeom>
              <a:noFill/>
            </p:spPr>
            <p:txBody>
              <a:bodyPr wrap="none" rtlCol="0">
                <a:spAutoFit/>
              </a:bodyPr>
              <a:lstStyle/>
              <a:p>
                <a:r>
                  <a:rPr lang="en-US" b="1" dirty="0">
                    <a:latin typeface="Times New Roman" charset="0"/>
                    <a:ea typeface="Times New Roman" charset="0"/>
                    <a:cs typeface="Times New Roman" charset="0"/>
                  </a:rPr>
                  <a:t>June</a:t>
                </a:r>
              </a:p>
            </p:txBody>
          </p:sp>
          <p:sp>
            <p:nvSpPr>
              <p:cNvPr id="14" name="TextBox 13"/>
              <p:cNvSpPr txBox="1"/>
              <p:nvPr/>
            </p:nvSpPr>
            <p:spPr>
              <a:xfrm>
                <a:off x="3845019" y="4404542"/>
                <a:ext cx="889987" cy="369332"/>
              </a:xfrm>
              <a:prstGeom prst="rect">
                <a:avLst/>
              </a:prstGeom>
              <a:noFill/>
            </p:spPr>
            <p:txBody>
              <a:bodyPr wrap="none" rtlCol="0">
                <a:spAutoFit/>
              </a:bodyPr>
              <a:lstStyle/>
              <a:p>
                <a:r>
                  <a:rPr lang="en-US" b="1" dirty="0">
                    <a:latin typeface="Times New Roman" charset="0"/>
                    <a:ea typeface="Times New Roman" charset="0"/>
                    <a:cs typeface="Times New Roman" charset="0"/>
                  </a:rPr>
                  <a:t>August</a:t>
                </a:r>
              </a:p>
            </p:txBody>
          </p:sp>
          <p:sp>
            <p:nvSpPr>
              <p:cNvPr id="15" name="TextBox 14"/>
              <p:cNvSpPr txBox="1"/>
              <p:nvPr/>
            </p:nvSpPr>
            <p:spPr>
              <a:xfrm>
                <a:off x="3832319" y="5052242"/>
                <a:ext cx="992579" cy="369332"/>
              </a:xfrm>
              <a:prstGeom prst="rect">
                <a:avLst/>
              </a:prstGeom>
              <a:noFill/>
            </p:spPr>
            <p:txBody>
              <a:bodyPr wrap="none" rtlCol="0">
                <a:spAutoFit/>
              </a:bodyPr>
              <a:lstStyle/>
              <a:p>
                <a:r>
                  <a:rPr lang="en-US" b="1" dirty="0">
                    <a:latin typeface="Times New Roman" charset="0"/>
                    <a:ea typeface="Times New Roman" charset="0"/>
                    <a:cs typeface="Times New Roman" charset="0"/>
                  </a:rPr>
                  <a:t>October</a:t>
                </a:r>
              </a:p>
            </p:txBody>
          </p:sp>
        </p:grpSp>
        <p:sp>
          <p:nvSpPr>
            <p:cNvPr id="18" name="Rectangle 17"/>
            <p:cNvSpPr/>
            <p:nvPr/>
          </p:nvSpPr>
          <p:spPr>
            <a:xfrm>
              <a:off x="2362806" y="3646651"/>
              <a:ext cx="774700" cy="12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71259" y="4307051"/>
              <a:ext cx="774700" cy="12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379712" y="4980151"/>
              <a:ext cx="774700" cy="12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8" descr="SideBySideGliders1">
            <a:extLst>
              <a:ext uri="{FF2B5EF4-FFF2-40B4-BE49-F238E27FC236}">
                <a16:creationId xmlns:a16="http://schemas.microsoft.com/office/drawing/2014/main" id="{CC74CA47-4D3C-F948-BAD7-6837FB52B5A5}"/>
              </a:ext>
            </a:extLst>
          </p:cNvPr>
          <p:cNvPicPr>
            <a:picLocks noChangeAspect="1" noChangeArrowheads="1"/>
          </p:cNvPicPr>
          <p:nvPr/>
        </p:nvPicPr>
        <p:blipFill>
          <a:blip r:embed="rId5"/>
          <a:stretch>
            <a:fillRect/>
          </a:stretch>
        </p:blipFill>
        <p:spPr bwMode="auto">
          <a:xfrm>
            <a:off x="1848380" y="3907367"/>
            <a:ext cx="3066394" cy="2313786"/>
          </a:xfrm>
          <a:prstGeom prst="rect">
            <a:avLst/>
          </a:prstGeom>
          <a:noFill/>
          <a:ln w="25400">
            <a:solidFill>
              <a:schemeClr val="tx1">
                <a:lumMod val="85000"/>
              </a:schemeClr>
            </a:solidFill>
            <a:miter lim="800000"/>
            <a:headEnd/>
            <a:tailEnd/>
          </a:ln>
        </p:spPr>
      </p:pic>
    </p:spTree>
    <p:extLst>
      <p:ext uri="{BB962C8B-B14F-4D97-AF65-F5344CB8AC3E}">
        <p14:creationId xmlns:p14="http://schemas.microsoft.com/office/powerpoint/2010/main" val="359133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ld_pool_daily_12C_2017_WVo7m8.mp4">
            <a:hlinkClick r:id="" action="ppaction://media"/>
            <a:extLst>
              <a:ext uri="{FF2B5EF4-FFF2-40B4-BE49-F238E27FC236}">
                <a16:creationId xmlns:a16="http://schemas.microsoft.com/office/drawing/2014/main" id="{7364DE6B-69BC-5746-9146-80C3E01083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3329" y="-1006"/>
            <a:ext cx="9145342" cy="6859006"/>
          </a:xfrm>
          <a:prstGeom prst="rect">
            <a:avLst/>
          </a:prstGeom>
        </p:spPr>
      </p:pic>
    </p:spTree>
    <p:extLst>
      <p:ext uri="{BB962C8B-B14F-4D97-AF65-F5344CB8AC3E}">
        <p14:creationId xmlns:p14="http://schemas.microsoft.com/office/powerpoint/2010/main" val="3567348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nextCondLst>
                <p:cond evt="onClick" delay="0">
                  <p:tgtEl>
                    <p:spTgt spid="4"/>
                  </p:tgtEl>
                </p:cond>
              </p:nextCondLst>
            </p:seq>
            <p:video>
              <p:cMediaNode vol="80000">
                <p:cTn id="11" fill="remove"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839" y="86009"/>
            <a:ext cx="5815333" cy="2769527"/>
          </a:xfrm>
          <a:prstGeom prst="rect">
            <a:avLst/>
          </a:prstGeom>
          <a:ln>
            <a:solidFill>
              <a:schemeClr val="tx1"/>
            </a:solidFill>
          </a:ln>
        </p:spPr>
      </p:pic>
      <p:pic>
        <p:nvPicPr>
          <p:cNvPr id="6" name="Picture 5" descr="Text&#10;&#10;Description automatically generated with medium confidence">
            <a:extLst>
              <a:ext uri="{FF2B5EF4-FFF2-40B4-BE49-F238E27FC236}">
                <a16:creationId xmlns:a16="http://schemas.microsoft.com/office/drawing/2014/main" id="{29B2E727-2BD7-F740-8F4D-403FF99F9E66}"/>
              </a:ext>
            </a:extLst>
          </p:cNvPr>
          <p:cNvPicPr>
            <a:picLocks noChangeAspect="1"/>
          </p:cNvPicPr>
          <p:nvPr/>
        </p:nvPicPr>
        <p:blipFill>
          <a:blip r:embed="rId3"/>
          <a:stretch>
            <a:fillRect/>
          </a:stretch>
        </p:blipFill>
        <p:spPr>
          <a:xfrm>
            <a:off x="6209414" y="86009"/>
            <a:ext cx="5982586" cy="985311"/>
          </a:xfrm>
          <a:prstGeom prst="rect">
            <a:avLst/>
          </a:prstGeom>
        </p:spPr>
      </p:pic>
      <p:pic>
        <p:nvPicPr>
          <p:cNvPr id="9" name="Picture 8" descr="Text&#10;&#10;Description automatically generated">
            <a:extLst>
              <a:ext uri="{FF2B5EF4-FFF2-40B4-BE49-F238E27FC236}">
                <a16:creationId xmlns:a16="http://schemas.microsoft.com/office/drawing/2014/main" id="{F14BEE70-19B6-F943-B0CE-817C71C2978E}"/>
              </a:ext>
            </a:extLst>
          </p:cNvPr>
          <p:cNvPicPr>
            <a:picLocks noChangeAspect="1"/>
          </p:cNvPicPr>
          <p:nvPr/>
        </p:nvPicPr>
        <p:blipFill>
          <a:blip r:embed="rId4"/>
          <a:stretch>
            <a:fillRect/>
          </a:stretch>
        </p:blipFill>
        <p:spPr>
          <a:xfrm>
            <a:off x="6286552" y="1071320"/>
            <a:ext cx="2711450" cy="2279650"/>
          </a:xfrm>
          <a:prstGeom prst="rect">
            <a:avLst/>
          </a:prstGeom>
        </p:spPr>
      </p:pic>
      <p:pic>
        <p:nvPicPr>
          <p:cNvPr id="10" name="Picture 9" descr="RU_SIG_SEBS_CMYK.wmf">
            <a:extLst>
              <a:ext uri="{FF2B5EF4-FFF2-40B4-BE49-F238E27FC236}">
                <a16:creationId xmlns:a16="http://schemas.microsoft.com/office/drawing/2014/main" id="{7375BCF0-7802-5046-B675-5F3637D7E15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15401" y="1191937"/>
            <a:ext cx="2814902" cy="1125961"/>
          </a:xfrm>
          <a:prstGeom prst="rect">
            <a:avLst/>
          </a:prstGeom>
          <a:noFill/>
          <a:ln>
            <a:noFill/>
          </a:ln>
        </p:spPr>
      </p:pic>
    </p:spTree>
    <p:extLst>
      <p:ext uri="{BB962C8B-B14F-4D97-AF65-F5344CB8AC3E}">
        <p14:creationId xmlns:p14="http://schemas.microsoft.com/office/powerpoint/2010/main" val="2770423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AA2DD7-8807-5B47-B3E9-A06B5A2AF669}"/>
              </a:ext>
            </a:extLst>
          </p:cNvPr>
          <p:cNvSpPr txBox="1"/>
          <p:nvPr/>
        </p:nvSpPr>
        <p:spPr>
          <a:xfrm>
            <a:off x="3986784" y="283464"/>
            <a:ext cx="7936992" cy="2215991"/>
          </a:xfrm>
          <a:prstGeom prst="rect">
            <a:avLst/>
          </a:prstGeom>
          <a:noFill/>
        </p:spPr>
        <p:txBody>
          <a:bodyPr wrap="square" rtlCol="0">
            <a:spAutoFit/>
          </a:bodyPr>
          <a:lstStyle/>
          <a:p>
            <a:r>
              <a:rPr lang="en-US" sz="2400" dirty="0"/>
              <a:t>Offshore Wind and Cold Pool Interactions - A Review of the Literature: The </a:t>
            </a:r>
            <a:r>
              <a:rPr lang="en-US" sz="2400" b="1" u="sng" dirty="0"/>
              <a:t>NET</a:t>
            </a:r>
            <a:r>
              <a:rPr lang="en-US" sz="2400" dirty="0"/>
              <a:t> influence of offshore wind on our local oceanography will be some combination of </a:t>
            </a:r>
            <a:r>
              <a:rPr lang="en-US" sz="2400" b="1" u="sng" dirty="0"/>
              <a:t>three</a:t>
            </a:r>
            <a:r>
              <a:rPr lang="en-US" sz="2400" dirty="0"/>
              <a:t> broad categories</a:t>
            </a:r>
          </a:p>
          <a:p>
            <a:endParaRPr lang="en-US" sz="2400" dirty="0"/>
          </a:p>
          <a:p>
            <a:r>
              <a:rPr lang="en-US" dirty="0">
                <a:solidFill>
                  <a:schemeClr val="accent2"/>
                </a:solidFill>
              </a:rPr>
              <a:t> </a:t>
            </a:r>
          </a:p>
        </p:txBody>
      </p:sp>
      <p:grpSp>
        <p:nvGrpSpPr>
          <p:cNvPr id="10" name="Group 9">
            <a:extLst>
              <a:ext uri="{FF2B5EF4-FFF2-40B4-BE49-F238E27FC236}">
                <a16:creationId xmlns:a16="http://schemas.microsoft.com/office/drawing/2014/main" id="{31B84B23-ACD1-994D-99D9-E099AF9DFCBE}"/>
              </a:ext>
            </a:extLst>
          </p:cNvPr>
          <p:cNvGrpSpPr/>
          <p:nvPr/>
        </p:nvGrpSpPr>
        <p:grpSpPr>
          <a:xfrm>
            <a:off x="317378" y="0"/>
            <a:ext cx="3468238" cy="6858000"/>
            <a:chOff x="317378" y="0"/>
            <a:chExt cx="3468238" cy="6858000"/>
          </a:xfrm>
        </p:grpSpPr>
        <p:pic>
          <p:nvPicPr>
            <p:cNvPr id="11" name="Picture 2">
              <a:extLst>
                <a:ext uri="{FF2B5EF4-FFF2-40B4-BE49-F238E27FC236}">
                  <a16:creationId xmlns:a16="http://schemas.microsoft.com/office/drawing/2014/main" id="{E8E0B0AD-A145-6C40-A1E2-F1CEADE4FC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8" r="8462"/>
            <a:stretch/>
          </p:blipFill>
          <p:spPr bwMode="auto">
            <a:xfrm>
              <a:off x="475488" y="0"/>
              <a:ext cx="3310128"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Left Brace 11">
              <a:extLst>
                <a:ext uri="{FF2B5EF4-FFF2-40B4-BE49-F238E27FC236}">
                  <a16:creationId xmlns:a16="http://schemas.microsoft.com/office/drawing/2014/main" id="{765CFAD5-4226-4C4D-8196-4B2830526180}"/>
                </a:ext>
              </a:extLst>
            </p:cNvPr>
            <p:cNvSpPr/>
            <p:nvPr/>
          </p:nvSpPr>
          <p:spPr>
            <a:xfrm>
              <a:off x="317378" y="210311"/>
              <a:ext cx="274320" cy="357530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13" name="Left Brace 12">
              <a:extLst>
                <a:ext uri="{FF2B5EF4-FFF2-40B4-BE49-F238E27FC236}">
                  <a16:creationId xmlns:a16="http://schemas.microsoft.com/office/drawing/2014/main" id="{B2AC0E22-8B99-CA41-9D6E-F249461AB307}"/>
                </a:ext>
              </a:extLst>
            </p:cNvPr>
            <p:cNvSpPr/>
            <p:nvPr/>
          </p:nvSpPr>
          <p:spPr>
            <a:xfrm>
              <a:off x="317378" y="3867911"/>
              <a:ext cx="274320" cy="740665"/>
            </a:xfrm>
            <a:prstGeom prst="leftBrace">
              <a:avLst>
                <a:gd name="adj1" fmla="val 8333"/>
                <a:gd name="adj2" fmla="val 51548"/>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solidFill>
                  <a:schemeClr val="accent6"/>
                </a:solidFill>
              </a:endParaRPr>
            </a:p>
          </p:txBody>
        </p:sp>
        <p:sp>
          <p:nvSpPr>
            <p:cNvPr id="14" name="Left Brace 13">
              <a:extLst>
                <a:ext uri="{FF2B5EF4-FFF2-40B4-BE49-F238E27FC236}">
                  <a16:creationId xmlns:a16="http://schemas.microsoft.com/office/drawing/2014/main" id="{B10D5CBC-2556-8D46-8C2C-A40473664867}"/>
                </a:ext>
              </a:extLst>
            </p:cNvPr>
            <p:cNvSpPr/>
            <p:nvPr/>
          </p:nvSpPr>
          <p:spPr>
            <a:xfrm>
              <a:off x="317378" y="4690871"/>
              <a:ext cx="274320" cy="740665"/>
            </a:xfrm>
            <a:prstGeom prst="leftBrace">
              <a:avLst>
                <a:gd name="adj1" fmla="val 8333"/>
                <a:gd name="adj2" fmla="val 51548"/>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grpSp>
      <p:sp>
        <p:nvSpPr>
          <p:cNvPr id="15" name="TextBox 14">
            <a:extLst>
              <a:ext uri="{FF2B5EF4-FFF2-40B4-BE49-F238E27FC236}">
                <a16:creationId xmlns:a16="http://schemas.microsoft.com/office/drawing/2014/main" id="{08AF7B79-932C-EE46-9465-2200E880BBF1}"/>
              </a:ext>
            </a:extLst>
          </p:cNvPr>
          <p:cNvSpPr txBox="1"/>
          <p:nvPr/>
        </p:nvSpPr>
        <p:spPr>
          <a:xfrm>
            <a:off x="-55833" y="6560594"/>
            <a:ext cx="2865120" cy="307777"/>
          </a:xfrm>
          <a:prstGeom prst="rect">
            <a:avLst/>
          </a:prstGeom>
          <a:noFill/>
        </p:spPr>
        <p:txBody>
          <a:bodyPr wrap="square" rtlCol="0">
            <a:spAutoFit/>
          </a:bodyPr>
          <a:lstStyle/>
          <a:p>
            <a:r>
              <a:rPr lang="en-US" sz="1400" i="1" dirty="0"/>
              <a:t>Image from Seidel et al., </a:t>
            </a:r>
            <a:r>
              <a:rPr lang="en-US" sz="1400" dirty="0"/>
              <a:t>2014</a:t>
            </a:r>
          </a:p>
        </p:txBody>
      </p:sp>
    </p:spTree>
    <p:extLst>
      <p:ext uri="{BB962C8B-B14F-4D97-AF65-F5344CB8AC3E}">
        <p14:creationId xmlns:p14="http://schemas.microsoft.com/office/powerpoint/2010/main" val="283065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F97A8412-0C46-EA40-80DD-ACCB556B6C90}"/>
              </a:ext>
            </a:extLst>
          </p:cNvPr>
          <p:cNvPicPr>
            <a:picLocks noChangeAspect="1"/>
          </p:cNvPicPr>
          <p:nvPr/>
        </p:nvPicPr>
        <p:blipFill rotWithShape="1">
          <a:blip r:embed="rId2"/>
          <a:srcRect l="13493" r="10169" b="21658"/>
          <a:stretch/>
        </p:blipFill>
        <p:spPr>
          <a:xfrm>
            <a:off x="5027446" y="3217523"/>
            <a:ext cx="6124742" cy="3142719"/>
          </a:xfrm>
          <a:prstGeom prst="rect">
            <a:avLst/>
          </a:prstGeom>
        </p:spPr>
      </p:pic>
      <p:sp>
        <p:nvSpPr>
          <p:cNvPr id="13" name="TextBox 12">
            <a:extLst>
              <a:ext uri="{FF2B5EF4-FFF2-40B4-BE49-F238E27FC236}">
                <a16:creationId xmlns:a16="http://schemas.microsoft.com/office/drawing/2014/main" id="{5F25433F-9A69-414F-8196-AABA9EFF9C15}"/>
              </a:ext>
            </a:extLst>
          </p:cNvPr>
          <p:cNvSpPr txBox="1"/>
          <p:nvPr/>
        </p:nvSpPr>
        <p:spPr>
          <a:xfrm>
            <a:off x="3827579" y="6356844"/>
            <a:ext cx="9214884" cy="369332"/>
          </a:xfrm>
          <a:prstGeom prst="rect">
            <a:avLst/>
          </a:prstGeom>
          <a:noFill/>
        </p:spPr>
        <p:txBody>
          <a:bodyPr wrap="square" rtlCol="0">
            <a:spAutoFit/>
          </a:bodyPr>
          <a:lstStyle/>
          <a:p>
            <a:r>
              <a:rPr lang="en-US" dirty="0"/>
              <a:t>Only a limited number of observational and modeling studies have been carried out. </a:t>
            </a:r>
          </a:p>
        </p:txBody>
      </p:sp>
      <p:sp>
        <p:nvSpPr>
          <p:cNvPr id="16" name="TextBox 15">
            <a:extLst>
              <a:ext uri="{FF2B5EF4-FFF2-40B4-BE49-F238E27FC236}">
                <a16:creationId xmlns:a16="http://schemas.microsoft.com/office/drawing/2014/main" id="{CCBEF09B-29BD-5841-AF14-59589910865A}"/>
              </a:ext>
            </a:extLst>
          </p:cNvPr>
          <p:cNvSpPr txBox="1"/>
          <p:nvPr/>
        </p:nvSpPr>
        <p:spPr>
          <a:xfrm>
            <a:off x="3785616" y="128426"/>
            <a:ext cx="8406384" cy="3508653"/>
          </a:xfrm>
          <a:prstGeom prst="rect">
            <a:avLst/>
          </a:prstGeom>
          <a:noFill/>
        </p:spPr>
        <p:txBody>
          <a:bodyPr wrap="square" rtlCol="0">
            <a:spAutoFit/>
          </a:bodyPr>
          <a:lstStyle/>
          <a:p>
            <a:r>
              <a:rPr lang="en-US" sz="2400" dirty="0"/>
              <a:t>Offshore Wind and Cold Pool Interactions - A Review of the Literature: The </a:t>
            </a:r>
            <a:r>
              <a:rPr lang="en-US" sz="2400" b="1" u="sng" dirty="0"/>
              <a:t>NET</a:t>
            </a:r>
            <a:r>
              <a:rPr lang="en-US" sz="2400" dirty="0"/>
              <a:t> influence of offshore wind on our local oceanography will be some combination of </a:t>
            </a:r>
            <a:r>
              <a:rPr lang="en-US" sz="2400" b="1" u="sng" dirty="0"/>
              <a:t>three</a:t>
            </a:r>
            <a:r>
              <a:rPr lang="en-US" sz="2400" dirty="0"/>
              <a:t> broad categories</a:t>
            </a:r>
          </a:p>
          <a:p>
            <a:endParaRPr lang="en-US" sz="2400" dirty="0"/>
          </a:p>
          <a:p>
            <a:pPr marL="342900" indent="-342900">
              <a:buAutoNum type="arabicParenR"/>
            </a:pPr>
            <a:r>
              <a:rPr lang="en-US" dirty="0"/>
              <a:t>Wind extraction reduces wind speeds locally. Under particular atmospheric conditions may: </a:t>
            </a:r>
          </a:p>
          <a:p>
            <a:pPr marL="800100" lvl="1" indent="-342900">
              <a:buAutoNum type="arabicParenR"/>
            </a:pPr>
            <a:r>
              <a:rPr lang="en-US" dirty="0"/>
              <a:t>Reduce wind stress at the sea surface, meaning less ocean mixing and mores stability.</a:t>
            </a:r>
          </a:p>
          <a:p>
            <a:pPr marL="800100" lvl="1" indent="-342900">
              <a:buAutoNum type="arabicParenR"/>
            </a:pPr>
            <a:r>
              <a:rPr lang="en-US" dirty="0"/>
              <a:t>Or change the height of the boundary layer locally causing more ocean mixing where the wake intersects the ocean. </a:t>
            </a:r>
            <a:endParaRPr lang="en-US" dirty="0">
              <a:solidFill>
                <a:schemeClr val="accent2"/>
              </a:solidFill>
            </a:endParaRPr>
          </a:p>
          <a:p>
            <a:r>
              <a:rPr lang="en-US" dirty="0">
                <a:solidFill>
                  <a:schemeClr val="accent2"/>
                </a:solidFill>
              </a:rPr>
              <a:t> </a:t>
            </a:r>
          </a:p>
        </p:txBody>
      </p:sp>
      <p:sp>
        <p:nvSpPr>
          <p:cNvPr id="18" name="TextBox 17">
            <a:extLst>
              <a:ext uri="{FF2B5EF4-FFF2-40B4-BE49-F238E27FC236}">
                <a16:creationId xmlns:a16="http://schemas.microsoft.com/office/drawing/2014/main" id="{F1F0C41B-752D-8E4E-B617-E278A2A0B446}"/>
              </a:ext>
            </a:extLst>
          </p:cNvPr>
          <p:cNvSpPr txBox="1"/>
          <p:nvPr/>
        </p:nvSpPr>
        <p:spPr>
          <a:xfrm>
            <a:off x="5131789" y="5862484"/>
            <a:ext cx="6198780" cy="369332"/>
          </a:xfrm>
          <a:prstGeom prst="rect">
            <a:avLst/>
          </a:prstGeom>
          <a:noFill/>
        </p:spPr>
        <p:txBody>
          <a:bodyPr wrap="square">
            <a:spAutoFit/>
          </a:bodyPr>
          <a:lstStyle/>
          <a:p>
            <a:r>
              <a:rPr lang="en-US" i="1" dirty="0" err="1"/>
              <a:t>Hasager</a:t>
            </a:r>
            <a:r>
              <a:rPr lang="en-US" i="1" dirty="0"/>
              <a:t> et al.,</a:t>
            </a:r>
            <a:r>
              <a:rPr lang="en-US" dirty="0"/>
              <a:t> 2005</a:t>
            </a:r>
          </a:p>
        </p:txBody>
      </p:sp>
      <p:grpSp>
        <p:nvGrpSpPr>
          <p:cNvPr id="19" name="Group 18">
            <a:extLst>
              <a:ext uri="{FF2B5EF4-FFF2-40B4-BE49-F238E27FC236}">
                <a16:creationId xmlns:a16="http://schemas.microsoft.com/office/drawing/2014/main" id="{13806E6B-0855-A74A-A92B-4DE6007FC42D}"/>
              </a:ext>
            </a:extLst>
          </p:cNvPr>
          <p:cNvGrpSpPr/>
          <p:nvPr/>
        </p:nvGrpSpPr>
        <p:grpSpPr>
          <a:xfrm>
            <a:off x="317378" y="0"/>
            <a:ext cx="3468238" cy="6858000"/>
            <a:chOff x="317378" y="0"/>
            <a:chExt cx="3468238" cy="6858000"/>
          </a:xfrm>
        </p:grpSpPr>
        <p:pic>
          <p:nvPicPr>
            <p:cNvPr id="20" name="Picture 2">
              <a:extLst>
                <a:ext uri="{FF2B5EF4-FFF2-40B4-BE49-F238E27FC236}">
                  <a16:creationId xmlns:a16="http://schemas.microsoft.com/office/drawing/2014/main" id="{9BFA533F-5DFB-734C-A061-4BB0144EB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8" r="8462"/>
            <a:stretch/>
          </p:blipFill>
          <p:spPr bwMode="auto">
            <a:xfrm>
              <a:off x="475488" y="0"/>
              <a:ext cx="33101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Left Brace 20">
              <a:extLst>
                <a:ext uri="{FF2B5EF4-FFF2-40B4-BE49-F238E27FC236}">
                  <a16:creationId xmlns:a16="http://schemas.microsoft.com/office/drawing/2014/main" id="{186C99B6-CE5D-6C4A-9E42-8847E9D1C2F0}"/>
                </a:ext>
              </a:extLst>
            </p:cNvPr>
            <p:cNvSpPr/>
            <p:nvPr/>
          </p:nvSpPr>
          <p:spPr>
            <a:xfrm>
              <a:off x="317378" y="210311"/>
              <a:ext cx="274320" cy="357530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22" name="Left Brace 21">
              <a:extLst>
                <a:ext uri="{FF2B5EF4-FFF2-40B4-BE49-F238E27FC236}">
                  <a16:creationId xmlns:a16="http://schemas.microsoft.com/office/drawing/2014/main" id="{5E012137-5595-BD4E-8822-AA171514D26D}"/>
                </a:ext>
              </a:extLst>
            </p:cNvPr>
            <p:cNvSpPr/>
            <p:nvPr/>
          </p:nvSpPr>
          <p:spPr>
            <a:xfrm>
              <a:off x="317378" y="3867911"/>
              <a:ext cx="274320" cy="740665"/>
            </a:xfrm>
            <a:prstGeom prst="leftBrace">
              <a:avLst>
                <a:gd name="adj1" fmla="val 8333"/>
                <a:gd name="adj2" fmla="val 51548"/>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solidFill>
                  <a:schemeClr val="accent6"/>
                </a:solidFill>
              </a:endParaRPr>
            </a:p>
          </p:txBody>
        </p:sp>
        <p:sp>
          <p:nvSpPr>
            <p:cNvPr id="23" name="Left Brace 22">
              <a:extLst>
                <a:ext uri="{FF2B5EF4-FFF2-40B4-BE49-F238E27FC236}">
                  <a16:creationId xmlns:a16="http://schemas.microsoft.com/office/drawing/2014/main" id="{071D624B-042D-2544-ADEA-0F8D276C5F16}"/>
                </a:ext>
              </a:extLst>
            </p:cNvPr>
            <p:cNvSpPr/>
            <p:nvPr/>
          </p:nvSpPr>
          <p:spPr>
            <a:xfrm>
              <a:off x="317378" y="4690871"/>
              <a:ext cx="274320" cy="740665"/>
            </a:xfrm>
            <a:prstGeom prst="leftBrace">
              <a:avLst>
                <a:gd name="adj1" fmla="val 8333"/>
                <a:gd name="adj2" fmla="val 51548"/>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grpSp>
    </p:spTree>
    <p:extLst>
      <p:ext uri="{BB962C8B-B14F-4D97-AF65-F5344CB8AC3E}">
        <p14:creationId xmlns:p14="http://schemas.microsoft.com/office/powerpoint/2010/main" val="260098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1975B0CD-1D95-4345-8ECE-C58BBC6E1903}"/>
              </a:ext>
            </a:extLst>
          </p:cNvPr>
          <p:cNvPicPr>
            <a:picLocks noChangeAspect="1"/>
          </p:cNvPicPr>
          <p:nvPr/>
        </p:nvPicPr>
        <p:blipFill>
          <a:blip r:embed="rId2"/>
          <a:stretch>
            <a:fillRect/>
          </a:stretch>
        </p:blipFill>
        <p:spPr>
          <a:xfrm>
            <a:off x="0" y="283464"/>
            <a:ext cx="3627517" cy="2764465"/>
          </a:xfrm>
          <a:prstGeom prst="rect">
            <a:avLst/>
          </a:prstGeom>
        </p:spPr>
      </p:pic>
      <p:pic>
        <p:nvPicPr>
          <p:cNvPr id="14" name="Picture 13" descr="Chart&#10;&#10;Description automatically generated with medium confidence">
            <a:extLst>
              <a:ext uri="{FF2B5EF4-FFF2-40B4-BE49-F238E27FC236}">
                <a16:creationId xmlns:a16="http://schemas.microsoft.com/office/drawing/2014/main" id="{97211F82-92A6-FC48-964F-1AFC028B3BFD}"/>
              </a:ext>
            </a:extLst>
          </p:cNvPr>
          <p:cNvPicPr>
            <a:picLocks noChangeAspect="1"/>
          </p:cNvPicPr>
          <p:nvPr/>
        </p:nvPicPr>
        <p:blipFill>
          <a:blip r:embed="rId3"/>
          <a:stretch>
            <a:fillRect/>
          </a:stretch>
        </p:blipFill>
        <p:spPr>
          <a:xfrm>
            <a:off x="156801" y="3187097"/>
            <a:ext cx="3650350" cy="2764465"/>
          </a:xfrm>
          <a:prstGeom prst="rect">
            <a:avLst/>
          </a:prstGeom>
        </p:spPr>
      </p:pic>
      <p:sp>
        <p:nvSpPr>
          <p:cNvPr id="15" name="TextBox 14">
            <a:extLst>
              <a:ext uri="{FF2B5EF4-FFF2-40B4-BE49-F238E27FC236}">
                <a16:creationId xmlns:a16="http://schemas.microsoft.com/office/drawing/2014/main" id="{1D666308-0812-B64A-B47F-1F5C5A060D5C}"/>
              </a:ext>
            </a:extLst>
          </p:cNvPr>
          <p:cNvSpPr txBox="1"/>
          <p:nvPr/>
        </p:nvSpPr>
        <p:spPr>
          <a:xfrm>
            <a:off x="1148317" y="1233377"/>
            <a:ext cx="1988289" cy="646331"/>
          </a:xfrm>
          <a:prstGeom prst="rect">
            <a:avLst/>
          </a:prstGeom>
          <a:noFill/>
          <a:ln>
            <a:noFill/>
          </a:ln>
        </p:spPr>
        <p:txBody>
          <a:bodyPr wrap="square" rtlCol="0">
            <a:spAutoFit/>
          </a:bodyPr>
          <a:lstStyle/>
          <a:p>
            <a:r>
              <a:rPr lang="en-US" dirty="0">
                <a:solidFill>
                  <a:schemeClr val="bg1"/>
                </a:solidFill>
              </a:rPr>
              <a:t>Reduced Wind speeds</a:t>
            </a:r>
          </a:p>
        </p:txBody>
      </p:sp>
      <p:sp>
        <p:nvSpPr>
          <p:cNvPr id="16" name="TextBox 15">
            <a:extLst>
              <a:ext uri="{FF2B5EF4-FFF2-40B4-BE49-F238E27FC236}">
                <a16:creationId xmlns:a16="http://schemas.microsoft.com/office/drawing/2014/main" id="{6603125E-AE22-8A48-BCC9-9D518236B92B}"/>
              </a:ext>
            </a:extLst>
          </p:cNvPr>
          <p:cNvSpPr txBox="1"/>
          <p:nvPr/>
        </p:nvSpPr>
        <p:spPr>
          <a:xfrm>
            <a:off x="1026178" y="3287629"/>
            <a:ext cx="1913860" cy="369332"/>
          </a:xfrm>
          <a:prstGeom prst="rect">
            <a:avLst/>
          </a:prstGeom>
          <a:noFill/>
        </p:spPr>
        <p:txBody>
          <a:bodyPr wrap="square" rtlCol="0">
            <a:spAutoFit/>
          </a:bodyPr>
          <a:lstStyle/>
          <a:p>
            <a:r>
              <a:rPr lang="en-US" dirty="0">
                <a:solidFill>
                  <a:srgbClr val="FF0000"/>
                </a:solidFill>
              </a:rPr>
              <a:t>Downwelling</a:t>
            </a:r>
          </a:p>
        </p:txBody>
      </p:sp>
      <p:sp>
        <p:nvSpPr>
          <p:cNvPr id="17" name="TextBox 16">
            <a:extLst>
              <a:ext uri="{FF2B5EF4-FFF2-40B4-BE49-F238E27FC236}">
                <a16:creationId xmlns:a16="http://schemas.microsoft.com/office/drawing/2014/main" id="{2F2EB8F5-5203-2E41-A542-A7C9D57367B3}"/>
              </a:ext>
            </a:extLst>
          </p:cNvPr>
          <p:cNvSpPr txBox="1"/>
          <p:nvPr/>
        </p:nvSpPr>
        <p:spPr>
          <a:xfrm>
            <a:off x="1026178" y="5253045"/>
            <a:ext cx="1913860" cy="369332"/>
          </a:xfrm>
          <a:prstGeom prst="rect">
            <a:avLst/>
          </a:prstGeom>
          <a:noFill/>
        </p:spPr>
        <p:txBody>
          <a:bodyPr wrap="square" rtlCol="0">
            <a:spAutoFit/>
          </a:bodyPr>
          <a:lstStyle/>
          <a:p>
            <a:r>
              <a:rPr lang="en-US" dirty="0">
                <a:solidFill>
                  <a:schemeClr val="accent1"/>
                </a:solidFill>
              </a:rPr>
              <a:t>Upwelling</a:t>
            </a:r>
          </a:p>
        </p:txBody>
      </p:sp>
      <p:sp>
        <p:nvSpPr>
          <p:cNvPr id="18" name="TextBox 17">
            <a:extLst>
              <a:ext uri="{FF2B5EF4-FFF2-40B4-BE49-F238E27FC236}">
                <a16:creationId xmlns:a16="http://schemas.microsoft.com/office/drawing/2014/main" id="{7EC56CD9-30D5-7144-8AB9-C610878B2B78}"/>
              </a:ext>
            </a:extLst>
          </p:cNvPr>
          <p:cNvSpPr txBox="1"/>
          <p:nvPr/>
        </p:nvSpPr>
        <p:spPr>
          <a:xfrm>
            <a:off x="467833" y="5847907"/>
            <a:ext cx="3159684" cy="923330"/>
          </a:xfrm>
          <a:prstGeom prst="rect">
            <a:avLst/>
          </a:prstGeom>
          <a:noFill/>
        </p:spPr>
        <p:txBody>
          <a:bodyPr wrap="square" rtlCol="0">
            <a:spAutoFit/>
          </a:bodyPr>
          <a:lstStyle/>
          <a:p>
            <a:r>
              <a:rPr lang="en-US" i="1" dirty="0" err="1"/>
              <a:t>Broström</a:t>
            </a:r>
            <a:r>
              <a:rPr lang="en-US" i="1" dirty="0"/>
              <a:t> et al.,</a:t>
            </a:r>
            <a:r>
              <a:rPr lang="en-US" dirty="0"/>
              <a:t> 2008 – Farm scale modeling studies only, no observational evidence to date.</a:t>
            </a:r>
          </a:p>
        </p:txBody>
      </p:sp>
      <p:sp>
        <p:nvSpPr>
          <p:cNvPr id="19" name="TextBox 18">
            <a:extLst>
              <a:ext uri="{FF2B5EF4-FFF2-40B4-BE49-F238E27FC236}">
                <a16:creationId xmlns:a16="http://schemas.microsoft.com/office/drawing/2014/main" id="{3E2F83E3-08E8-E443-BC59-F47D75478AAE}"/>
              </a:ext>
            </a:extLst>
          </p:cNvPr>
          <p:cNvSpPr txBox="1"/>
          <p:nvPr/>
        </p:nvSpPr>
        <p:spPr>
          <a:xfrm>
            <a:off x="3785616" y="128426"/>
            <a:ext cx="8406384" cy="4339650"/>
          </a:xfrm>
          <a:prstGeom prst="rect">
            <a:avLst/>
          </a:prstGeom>
          <a:noFill/>
        </p:spPr>
        <p:txBody>
          <a:bodyPr wrap="square" rtlCol="0">
            <a:spAutoFit/>
          </a:bodyPr>
          <a:lstStyle/>
          <a:p>
            <a:r>
              <a:rPr lang="en-US" sz="2400" dirty="0"/>
              <a:t>Offshore Wind and Cold Pool Interactions - A Review of the Literature: The </a:t>
            </a:r>
            <a:r>
              <a:rPr lang="en-US" sz="2400" b="1" u="sng" dirty="0"/>
              <a:t>NET</a:t>
            </a:r>
            <a:r>
              <a:rPr lang="en-US" sz="2400" dirty="0"/>
              <a:t> influence of offshore wind on our local oceanography will be some combination of </a:t>
            </a:r>
            <a:r>
              <a:rPr lang="en-US" sz="2400" b="1" u="sng" dirty="0"/>
              <a:t>three</a:t>
            </a:r>
            <a:r>
              <a:rPr lang="en-US" sz="2400" dirty="0"/>
              <a:t> broad categories</a:t>
            </a:r>
          </a:p>
          <a:p>
            <a:endParaRPr lang="en-US" sz="2400" dirty="0"/>
          </a:p>
          <a:p>
            <a:pPr marL="342900" indent="-342900">
              <a:buAutoNum type="arabicParenR"/>
            </a:pPr>
            <a:r>
              <a:rPr lang="en-US" dirty="0"/>
              <a:t>Wind extraction reduces wind speeds locally. Under particular atmospheric conditions may: </a:t>
            </a:r>
          </a:p>
          <a:p>
            <a:pPr marL="800100" lvl="1" indent="-342900">
              <a:buAutoNum type="arabicParenR"/>
            </a:pPr>
            <a:r>
              <a:rPr lang="en-US" dirty="0"/>
              <a:t>Reduce wind stress at the sea surface, meaning less ocean mixing and mores stability.</a:t>
            </a:r>
          </a:p>
          <a:p>
            <a:pPr marL="800100" lvl="1" indent="-342900">
              <a:buAutoNum type="arabicParenR"/>
            </a:pPr>
            <a:r>
              <a:rPr lang="en-US" dirty="0"/>
              <a:t>Or change the height of the boundary layer locally causing more ocean mixing where the wake intersects the ocean. </a:t>
            </a:r>
          </a:p>
          <a:p>
            <a:pPr marL="342900" indent="-342900">
              <a:buAutoNum type="arabicParenR"/>
            </a:pPr>
            <a:endParaRPr lang="en-US" dirty="0"/>
          </a:p>
          <a:p>
            <a:pPr marL="342900" indent="-342900">
              <a:buAutoNum type="arabicParenR"/>
            </a:pPr>
            <a:r>
              <a:rPr lang="en-US" dirty="0">
                <a:solidFill>
                  <a:schemeClr val="accent1"/>
                </a:solidFill>
              </a:rPr>
              <a:t>Wind farm wakes may cause divergence and convergence at the sea surface, driving upwelling and downwelling. Highly idealized modeling and has not been seen in observations.</a:t>
            </a:r>
            <a:endParaRPr lang="en-US" dirty="0">
              <a:solidFill>
                <a:schemeClr val="accent2"/>
              </a:solidFill>
            </a:endParaRPr>
          </a:p>
        </p:txBody>
      </p:sp>
    </p:spTree>
    <p:extLst>
      <p:ext uri="{BB962C8B-B14F-4D97-AF65-F5344CB8AC3E}">
        <p14:creationId xmlns:p14="http://schemas.microsoft.com/office/powerpoint/2010/main" val="4135470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1519" y="846173"/>
            <a:ext cx="7566825" cy="47146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 y="85126"/>
            <a:ext cx="4511040" cy="5751127"/>
          </a:xfrm>
          <a:prstGeom prst="rect">
            <a:avLst/>
          </a:prstGeom>
        </p:spPr>
      </p:pic>
      <p:sp>
        <p:nvSpPr>
          <p:cNvPr id="8" name="TextBox 7"/>
          <p:cNvSpPr txBox="1"/>
          <p:nvPr/>
        </p:nvSpPr>
        <p:spPr>
          <a:xfrm>
            <a:off x="426721" y="5820345"/>
            <a:ext cx="1867819" cy="461665"/>
          </a:xfrm>
          <a:prstGeom prst="rect">
            <a:avLst/>
          </a:prstGeom>
          <a:noFill/>
        </p:spPr>
        <p:txBody>
          <a:bodyPr wrap="none" rtlCol="0">
            <a:spAutoFit/>
          </a:bodyPr>
          <a:lstStyle/>
          <a:p>
            <a:r>
              <a:rPr lang="en-US" sz="2400">
                <a:latin typeface="Times New Roman" charset="0"/>
                <a:ea typeface="Times New Roman" charset="0"/>
                <a:cs typeface="Times New Roman" charset="0"/>
              </a:rPr>
              <a:t>October 2018</a:t>
            </a:r>
          </a:p>
        </p:txBody>
      </p:sp>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9938173" y="0"/>
            <a:ext cx="2253827" cy="1406480"/>
          </a:xfrm>
        </p:spPr>
      </p:pic>
      <p:pic>
        <p:nvPicPr>
          <p:cNvPr id="10" name="Picture 9" descr="RU_SIG_SEBS_CMYK.wm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Tree>
    <p:extLst>
      <p:ext uri="{BB962C8B-B14F-4D97-AF65-F5344CB8AC3E}">
        <p14:creationId xmlns:p14="http://schemas.microsoft.com/office/powerpoint/2010/main" val="1452190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5EAA0EB-4E13-7344-8CF3-BE242A8A45DC}"/>
              </a:ext>
            </a:extLst>
          </p:cNvPr>
          <p:cNvSpPr txBox="1"/>
          <p:nvPr/>
        </p:nvSpPr>
        <p:spPr>
          <a:xfrm>
            <a:off x="276447" y="243620"/>
            <a:ext cx="11738344" cy="1200329"/>
          </a:xfrm>
          <a:prstGeom prst="rect">
            <a:avLst/>
          </a:prstGeom>
          <a:noFill/>
        </p:spPr>
        <p:txBody>
          <a:bodyPr wrap="square">
            <a:spAutoFit/>
          </a:bodyPr>
          <a:lstStyle/>
          <a:p>
            <a:r>
              <a:rPr lang="en-US" dirty="0">
                <a:solidFill>
                  <a:schemeClr val="accent2"/>
                </a:solidFill>
              </a:rPr>
              <a:t>3) Underwater structures like monopiles may increase ocean turbulence and mixing, this is heavily dependent on the background flow speeds, which tend to be slow in the Mid Atlantic Bight relative to European offshore wind study sites.</a:t>
            </a:r>
          </a:p>
          <a:p>
            <a:r>
              <a:rPr lang="en-US" dirty="0"/>
              <a:t>Many observational and modeling studies, but still only a few limited case types that are not perfect analogues for the Mid Atlantic Cold Pool</a:t>
            </a:r>
          </a:p>
        </p:txBody>
      </p:sp>
    </p:spTree>
    <p:extLst>
      <p:ext uri="{BB962C8B-B14F-4D97-AF65-F5344CB8AC3E}">
        <p14:creationId xmlns:p14="http://schemas.microsoft.com/office/powerpoint/2010/main" val="1882044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FD18FD-0F36-494F-A01C-EDA157A1080B}"/>
              </a:ext>
            </a:extLst>
          </p:cNvPr>
          <p:cNvPicPr>
            <a:picLocks noChangeAspect="1"/>
          </p:cNvPicPr>
          <p:nvPr/>
        </p:nvPicPr>
        <p:blipFill>
          <a:blip r:embed="rId2"/>
          <a:stretch>
            <a:fillRect/>
          </a:stretch>
        </p:blipFill>
        <p:spPr>
          <a:xfrm>
            <a:off x="1566530" y="1434846"/>
            <a:ext cx="9158177" cy="3364104"/>
          </a:xfrm>
          <a:prstGeom prst="rect">
            <a:avLst/>
          </a:prstGeom>
        </p:spPr>
      </p:pic>
      <p:sp>
        <p:nvSpPr>
          <p:cNvPr id="5" name="TextBox 4">
            <a:extLst>
              <a:ext uri="{FF2B5EF4-FFF2-40B4-BE49-F238E27FC236}">
                <a16:creationId xmlns:a16="http://schemas.microsoft.com/office/drawing/2014/main" id="{ED11A82F-E317-9043-A5F4-661F90AD1E55}"/>
              </a:ext>
            </a:extLst>
          </p:cNvPr>
          <p:cNvSpPr txBox="1"/>
          <p:nvPr/>
        </p:nvSpPr>
        <p:spPr>
          <a:xfrm>
            <a:off x="650358" y="4724413"/>
            <a:ext cx="8410354" cy="369332"/>
          </a:xfrm>
          <a:prstGeom prst="rect">
            <a:avLst/>
          </a:prstGeom>
          <a:noFill/>
        </p:spPr>
        <p:txBody>
          <a:bodyPr wrap="square" rtlCol="0">
            <a:spAutoFit/>
          </a:bodyPr>
          <a:lstStyle/>
          <a:p>
            <a:r>
              <a:rPr lang="en-US" i="1" dirty="0"/>
              <a:t>Carpenter et al.,</a:t>
            </a:r>
            <a:r>
              <a:rPr lang="en-US" dirty="0"/>
              <a:t> 2016</a:t>
            </a:r>
          </a:p>
        </p:txBody>
      </p:sp>
      <p:sp>
        <p:nvSpPr>
          <p:cNvPr id="9" name="TextBox 8">
            <a:extLst>
              <a:ext uri="{FF2B5EF4-FFF2-40B4-BE49-F238E27FC236}">
                <a16:creationId xmlns:a16="http://schemas.microsoft.com/office/drawing/2014/main" id="{15EAA0EB-4E13-7344-8CF3-BE242A8A45DC}"/>
              </a:ext>
            </a:extLst>
          </p:cNvPr>
          <p:cNvSpPr txBox="1"/>
          <p:nvPr/>
        </p:nvSpPr>
        <p:spPr>
          <a:xfrm>
            <a:off x="276447" y="243620"/>
            <a:ext cx="11738344" cy="1200329"/>
          </a:xfrm>
          <a:prstGeom prst="rect">
            <a:avLst/>
          </a:prstGeom>
          <a:noFill/>
        </p:spPr>
        <p:txBody>
          <a:bodyPr wrap="square">
            <a:spAutoFit/>
          </a:bodyPr>
          <a:lstStyle/>
          <a:p>
            <a:r>
              <a:rPr lang="en-US" dirty="0">
                <a:solidFill>
                  <a:schemeClr val="accent2"/>
                </a:solidFill>
              </a:rPr>
              <a:t>3) Underwater structures like monopiles may increase ocean turbulence and mixing, this is heavily dependent on the background flow speeds, which tend to be slow in the Mid Atlantic Bight relative to European offshore wind study sites.</a:t>
            </a:r>
          </a:p>
          <a:p>
            <a:r>
              <a:rPr lang="en-US" dirty="0"/>
              <a:t>Many observational and modeling studies, but still only a few limited cased that are not perfect analogues for the Mid Atlantic Cold Pool</a:t>
            </a:r>
          </a:p>
        </p:txBody>
      </p:sp>
      <p:grpSp>
        <p:nvGrpSpPr>
          <p:cNvPr id="11" name="Group 10">
            <a:extLst>
              <a:ext uri="{FF2B5EF4-FFF2-40B4-BE49-F238E27FC236}">
                <a16:creationId xmlns:a16="http://schemas.microsoft.com/office/drawing/2014/main" id="{F44F2054-3AC7-9C4B-9E73-BB31F42C888A}"/>
              </a:ext>
            </a:extLst>
          </p:cNvPr>
          <p:cNvGrpSpPr/>
          <p:nvPr/>
        </p:nvGrpSpPr>
        <p:grpSpPr>
          <a:xfrm>
            <a:off x="276447" y="5289792"/>
            <a:ext cx="3086100" cy="1206500"/>
            <a:chOff x="4276504" y="4820579"/>
            <a:chExt cx="3086100" cy="1206500"/>
          </a:xfrm>
        </p:grpSpPr>
        <p:pic>
          <p:nvPicPr>
            <p:cNvPr id="7" name="Picture 6" descr="A picture containing company name&#10;&#10;Description automatically generated">
              <a:extLst>
                <a:ext uri="{FF2B5EF4-FFF2-40B4-BE49-F238E27FC236}">
                  <a16:creationId xmlns:a16="http://schemas.microsoft.com/office/drawing/2014/main" id="{AA8F8402-2D34-E04A-A2FE-C5A0407B069E}"/>
                </a:ext>
              </a:extLst>
            </p:cNvPr>
            <p:cNvPicPr>
              <a:picLocks noChangeAspect="1"/>
            </p:cNvPicPr>
            <p:nvPr/>
          </p:nvPicPr>
          <p:blipFill>
            <a:blip r:embed="rId3"/>
            <a:stretch>
              <a:fillRect/>
            </a:stretch>
          </p:blipFill>
          <p:spPr>
            <a:xfrm>
              <a:off x="4276504" y="4820579"/>
              <a:ext cx="3086100" cy="1206500"/>
            </a:xfrm>
            <a:prstGeom prst="rect">
              <a:avLst/>
            </a:prstGeom>
          </p:spPr>
        </p:pic>
        <p:sp>
          <p:nvSpPr>
            <p:cNvPr id="10" name="TextBox 9">
              <a:extLst>
                <a:ext uri="{FF2B5EF4-FFF2-40B4-BE49-F238E27FC236}">
                  <a16:creationId xmlns:a16="http://schemas.microsoft.com/office/drawing/2014/main" id="{BFD11522-735A-EC49-9451-FA74AEEE1512}"/>
                </a:ext>
              </a:extLst>
            </p:cNvPr>
            <p:cNvSpPr txBox="1"/>
            <p:nvPr/>
          </p:nvSpPr>
          <p:spPr>
            <a:xfrm>
              <a:off x="6411433" y="4982941"/>
              <a:ext cx="584790" cy="737375"/>
            </a:xfrm>
            <a:prstGeom prst="rect">
              <a:avLst/>
            </a:prstGeom>
            <a:noFill/>
            <a:ln w="31750">
              <a:solidFill>
                <a:srgbClr val="FF0000"/>
              </a:solidFill>
            </a:ln>
          </p:spPr>
          <p:txBody>
            <a:bodyPr wrap="square" rtlCol="0">
              <a:spAutoFit/>
            </a:bodyPr>
            <a:lstStyle/>
            <a:p>
              <a:endParaRPr lang="en-US" dirty="0"/>
            </a:p>
          </p:txBody>
        </p:sp>
      </p:grpSp>
      <p:sp>
        <p:nvSpPr>
          <p:cNvPr id="12" name="TextBox 11">
            <a:extLst>
              <a:ext uri="{FF2B5EF4-FFF2-40B4-BE49-F238E27FC236}">
                <a16:creationId xmlns:a16="http://schemas.microsoft.com/office/drawing/2014/main" id="{F9727A2C-19DD-4C40-AE71-CB14F942C6F1}"/>
              </a:ext>
            </a:extLst>
          </p:cNvPr>
          <p:cNvSpPr txBox="1"/>
          <p:nvPr/>
        </p:nvSpPr>
        <p:spPr>
          <a:xfrm>
            <a:off x="3211033" y="5039819"/>
            <a:ext cx="8980967" cy="1477328"/>
          </a:xfrm>
          <a:prstGeom prst="rect">
            <a:avLst/>
          </a:prstGeom>
          <a:noFill/>
        </p:spPr>
        <p:txBody>
          <a:bodyPr wrap="square" rtlCol="0">
            <a:spAutoFit/>
          </a:bodyPr>
          <a:lstStyle/>
          <a:p>
            <a:r>
              <a:rPr lang="en-US" dirty="0"/>
              <a:t>The amount of mixing is proportional to the flow speed </a:t>
            </a:r>
            <a:r>
              <a:rPr lang="en-US" dirty="0">
                <a:solidFill>
                  <a:srgbClr val="FF0000"/>
                </a:solidFill>
              </a:rPr>
              <a:t>squared</a:t>
            </a:r>
            <a:r>
              <a:rPr lang="en-US" dirty="0"/>
              <a:t>… </a:t>
            </a:r>
            <a:r>
              <a:rPr lang="en-US" b="1" u="sng" dirty="0"/>
              <a:t>faster flow exponentially more mixing</a:t>
            </a:r>
            <a:r>
              <a:rPr lang="en-US" dirty="0"/>
              <a:t> and </a:t>
            </a:r>
            <a:r>
              <a:rPr lang="en-US" b="1" u="sng" dirty="0"/>
              <a:t>slower flow exponentially less mixing. </a:t>
            </a:r>
          </a:p>
          <a:p>
            <a:pPr marL="285750" indent="-285750">
              <a:buFontTx/>
              <a:buChar char="-"/>
            </a:pPr>
            <a:r>
              <a:rPr lang="en-US" dirty="0"/>
              <a:t>Tides in Europe are </a:t>
            </a:r>
            <a:r>
              <a:rPr lang="en-US" b="1" dirty="0"/>
              <a:t>fast</a:t>
            </a:r>
            <a:r>
              <a:rPr lang="en-US" dirty="0"/>
              <a:t> every day ~1 m/s, </a:t>
            </a:r>
          </a:p>
          <a:p>
            <a:pPr marL="285750" indent="-285750">
              <a:buFontTx/>
              <a:buChar char="-"/>
            </a:pPr>
            <a:r>
              <a:rPr lang="en-US" dirty="0"/>
              <a:t>Mid Atlantic our tidal speeds are </a:t>
            </a:r>
            <a:r>
              <a:rPr lang="en-US" b="1" dirty="0"/>
              <a:t>slow</a:t>
            </a:r>
            <a:r>
              <a:rPr lang="en-US" dirty="0"/>
              <a:t> ~0.10 m/s. </a:t>
            </a:r>
          </a:p>
          <a:p>
            <a:pPr marL="285750" indent="-285750">
              <a:buFontTx/>
              <a:buChar char="-"/>
            </a:pPr>
            <a:r>
              <a:rPr lang="en-US" dirty="0"/>
              <a:t>Mid Atlantic currents are intermittently wind driven (Strong currents during storms)</a:t>
            </a:r>
          </a:p>
        </p:txBody>
      </p:sp>
    </p:spTree>
    <p:extLst>
      <p:ext uri="{BB962C8B-B14F-4D97-AF65-F5344CB8AC3E}">
        <p14:creationId xmlns:p14="http://schemas.microsoft.com/office/powerpoint/2010/main" val="425467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AA2DD7-8807-5B47-B3E9-A06B5A2AF669}"/>
              </a:ext>
            </a:extLst>
          </p:cNvPr>
          <p:cNvSpPr txBox="1"/>
          <p:nvPr/>
        </p:nvSpPr>
        <p:spPr>
          <a:xfrm>
            <a:off x="3785616" y="128426"/>
            <a:ext cx="8406384" cy="6555641"/>
          </a:xfrm>
          <a:prstGeom prst="rect">
            <a:avLst/>
          </a:prstGeom>
          <a:noFill/>
        </p:spPr>
        <p:txBody>
          <a:bodyPr wrap="square" rtlCol="0">
            <a:spAutoFit/>
          </a:bodyPr>
          <a:lstStyle/>
          <a:p>
            <a:r>
              <a:rPr lang="en-US" sz="2400" dirty="0"/>
              <a:t>Offshore Wind and Cold Pool Interactions - A Review of the Literature: The </a:t>
            </a:r>
            <a:r>
              <a:rPr lang="en-US" sz="2400" b="1" u="sng" dirty="0"/>
              <a:t>NET</a:t>
            </a:r>
            <a:r>
              <a:rPr lang="en-US" sz="2400" dirty="0"/>
              <a:t> influence of offshore wind on our local oceanography will be some combination of </a:t>
            </a:r>
            <a:r>
              <a:rPr lang="en-US" sz="2400" b="1" u="sng" dirty="0"/>
              <a:t>three</a:t>
            </a:r>
            <a:r>
              <a:rPr lang="en-US" sz="2400" dirty="0"/>
              <a:t> broad categories</a:t>
            </a:r>
          </a:p>
          <a:p>
            <a:endParaRPr lang="en-US" sz="2400" dirty="0"/>
          </a:p>
          <a:p>
            <a:pPr marL="342900" indent="-342900">
              <a:buAutoNum type="arabicParenR"/>
            </a:pPr>
            <a:r>
              <a:rPr lang="en-US" dirty="0"/>
              <a:t>Wind extraction reduces wind speeds locally. Under particular atmospheric conditions may: </a:t>
            </a:r>
          </a:p>
          <a:p>
            <a:pPr marL="800100" lvl="1" indent="-342900">
              <a:buAutoNum type="arabicParenR"/>
            </a:pPr>
            <a:r>
              <a:rPr lang="en-US" dirty="0"/>
              <a:t>Reduce wind stress at the sea surface, meaning less ocean mixing and mores stability.</a:t>
            </a:r>
          </a:p>
          <a:p>
            <a:pPr marL="800100" lvl="1" indent="-342900">
              <a:buAutoNum type="arabicParenR"/>
            </a:pPr>
            <a:r>
              <a:rPr lang="en-US" dirty="0"/>
              <a:t>Or change the height of the boundary layer locally causing more ocean mixing where the wake intersects the ocean. </a:t>
            </a:r>
          </a:p>
          <a:p>
            <a:pPr marL="342900" indent="-342900">
              <a:buAutoNum type="arabicParenR"/>
            </a:pPr>
            <a:endParaRPr lang="en-US" dirty="0"/>
          </a:p>
          <a:p>
            <a:pPr marL="342900" indent="-342900">
              <a:buAutoNum type="arabicParenR"/>
            </a:pPr>
            <a:r>
              <a:rPr lang="en-US" dirty="0">
                <a:solidFill>
                  <a:schemeClr val="accent1"/>
                </a:solidFill>
              </a:rPr>
              <a:t>Wind farm wakes may cause divergence and convergence at the sea surface, driving upwelling and downwelling. To my knowledge this has only been modeled, not observed.</a:t>
            </a:r>
          </a:p>
          <a:p>
            <a:pPr marL="342900" indent="-342900">
              <a:buAutoNum type="arabicParenR"/>
            </a:pPr>
            <a:endParaRPr lang="en-US" dirty="0"/>
          </a:p>
          <a:p>
            <a:pPr marL="342900" indent="-342900">
              <a:buAutoNum type="arabicParenR"/>
            </a:pPr>
            <a:r>
              <a:rPr lang="en-US" dirty="0">
                <a:solidFill>
                  <a:schemeClr val="accent2"/>
                </a:solidFill>
              </a:rPr>
              <a:t>Underwater structures like monopiles may increase ocean turbulence and mixing, this is heavily dependent on the background flow speeds, which tend to be slow in the Mid Atlantic Bight relative to European offshore wind study sites.</a:t>
            </a:r>
          </a:p>
          <a:p>
            <a:pPr marL="342900" indent="-342900">
              <a:buAutoNum type="arabicParenR"/>
            </a:pPr>
            <a:endParaRPr lang="en-US" dirty="0">
              <a:solidFill>
                <a:schemeClr val="accent2"/>
              </a:solidFill>
            </a:endParaRPr>
          </a:p>
          <a:p>
            <a:r>
              <a:rPr lang="en-US" dirty="0"/>
              <a:t>Europe and the Mid Atlantic Bight are different, and the planned farms in our region are different. These studies can help inform our research questions and planning, but the answers we get may be different.</a:t>
            </a:r>
            <a:endParaRPr lang="en-US" dirty="0">
              <a:solidFill>
                <a:schemeClr val="accent2"/>
              </a:solidFill>
            </a:endParaRPr>
          </a:p>
        </p:txBody>
      </p:sp>
      <p:grpSp>
        <p:nvGrpSpPr>
          <p:cNvPr id="10" name="Group 9">
            <a:extLst>
              <a:ext uri="{FF2B5EF4-FFF2-40B4-BE49-F238E27FC236}">
                <a16:creationId xmlns:a16="http://schemas.microsoft.com/office/drawing/2014/main" id="{31B84B23-ACD1-994D-99D9-E099AF9DFCBE}"/>
              </a:ext>
            </a:extLst>
          </p:cNvPr>
          <p:cNvGrpSpPr/>
          <p:nvPr/>
        </p:nvGrpSpPr>
        <p:grpSpPr>
          <a:xfrm>
            <a:off x="317378" y="0"/>
            <a:ext cx="3468238" cy="6858000"/>
            <a:chOff x="317378" y="0"/>
            <a:chExt cx="3468238" cy="6858000"/>
          </a:xfrm>
        </p:grpSpPr>
        <p:pic>
          <p:nvPicPr>
            <p:cNvPr id="11" name="Picture 2">
              <a:extLst>
                <a:ext uri="{FF2B5EF4-FFF2-40B4-BE49-F238E27FC236}">
                  <a16:creationId xmlns:a16="http://schemas.microsoft.com/office/drawing/2014/main" id="{E8E0B0AD-A145-6C40-A1E2-F1CEADE4F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8" r="8462"/>
            <a:stretch/>
          </p:blipFill>
          <p:spPr bwMode="auto">
            <a:xfrm>
              <a:off x="475488" y="0"/>
              <a:ext cx="3310128"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Left Brace 11">
              <a:extLst>
                <a:ext uri="{FF2B5EF4-FFF2-40B4-BE49-F238E27FC236}">
                  <a16:creationId xmlns:a16="http://schemas.microsoft.com/office/drawing/2014/main" id="{765CFAD5-4226-4C4D-8196-4B2830526180}"/>
                </a:ext>
              </a:extLst>
            </p:cNvPr>
            <p:cNvSpPr/>
            <p:nvPr/>
          </p:nvSpPr>
          <p:spPr>
            <a:xfrm>
              <a:off x="317378" y="210311"/>
              <a:ext cx="274320" cy="357530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13" name="Left Brace 12">
              <a:extLst>
                <a:ext uri="{FF2B5EF4-FFF2-40B4-BE49-F238E27FC236}">
                  <a16:creationId xmlns:a16="http://schemas.microsoft.com/office/drawing/2014/main" id="{B2AC0E22-8B99-CA41-9D6E-F249461AB307}"/>
                </a:ext>
              </a:extLst>
            </p:cNvPr>
            <p:cNvSpPr/>
            <p:nvPr/>
          </p:nvSpPr>
          <p:spPr>
            <a:xfrm>
              <a:off x="317378" y="3867911"/>
              <a:ext cx="274320" cy="740665"/>
            </a:xfrm>
            <a:prstGeom prst="leftBrace">
              <a:avLst>
                <a:gd name="adj1" fmla="val 8333"/>
                <a:gd name="adj2" fmla="val 51548"/>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solidFill>
                  <a:schemeClr val="accent6"/>
                </a:solidFill>
              </a:endParaRPr>
            </a:p>
          </p:txBody>
        </p:sp>
        <p:sp>
          <p:nvSpPr>
            <p:cNvPr id="14" name="Left Brace 13">
              <a:extLst>
                <a:ext uri="{FF2B5EF4-FFF2-40B4-BE49-F238E27FC236}">
                  <a16:creationId xmlns:a16="http://schemas.microsoft.com/office/drawing/2014/main" id="{B10D5CBC-2556-8D46-8C2C-A40473664867}"/>
                </a:ext>
              </a:extLst>
            </p:cNvPr>
            <p:cNvSpPr/>
            <p:nvPr/>
          </p:nvSpPr>
          <p:spPr>
            <a:xfrm>
              <a:off x="317378" y="4690871"/>
              <a:ext cx="274320" cy="740665"/>
            </a:xfrm>
            <a:prstGeom prst="leftBrace">
              <a:avLst>
                <a:gd name="adj1" fmla="val 8333"/>
                <a:gd name="adj2" fmla="val 51548"/>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grpSp>
      <p:sp>
        <p:nvSpPr>
          <p:cNvPr id="15" name="TextBox 14">
            <a:extLst>
              <a:ext uri="{FF2B5EF4-FFF2-40B4-BE49-F238E27FC236}">
                <a16:creationId xmlns:a16="http://schemas.microsoft.com/office/drawing/2014/main" id="{08AF7B79-932C-EE46-9465-2200E880BBF1}"/>
              </a:ext>
            </a:extLst>
          </p:cNvPr>
          <p:cNvSpPr txBox="1"/>
          <p:nvPr/>
        </p:nvSpPr>
        <p:spPr>
          <a:xfrm>
            <a:off x="-55833" y="6560594"/>
            <a:ext cx="2865120" cy="307777"/>
          </a:xfrm>
          <a:prstGeom prst="rect">
            <a:avLst/>
          </a:prstGeom>
          <a:noFill/>
        </p:spPr>
        <p:txBody>
          <a:bodyPr wrap="square" rtlCol="0">
            <a:spAutoFit/>
          </a:bodyPr>
          <a:lstStyle/>
          <a:p>
            <a:r>
              <a:rPr lang="en-US" sz="1400" i="1" dirty="0"/>
              <a:t>Image from Seidel et al., </a:t>
            </a:r>
            <a:r>
              <a:rPr lang="en-US" sz="1400" dirty="0"/>
              <a:t>2014</a:t>
            </a:r>
          </a:p>
        </p:txBody>
      </p:sp>
    </p:spTree>
    <p:extLst>
      <p:ext uri="{BB962C8B-B14F-4D97-AF65-F5344CB8AC3E}">
        <p14:creationId xmlns:p14="http://schemas.microsoft.com/office/powerpoint/2010/main" val="153408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847" y="2992796"/>
            <a:ext cx="11744305" cy="3702873"/>
          </a:xfrm>
          <a:prstGeom prst="rect">
            <a:avLst/>
          </a:prstGeom>
        </p:spPr>
        <p:txBody>
          <a:bodyPr wrap="square">
            <a:spAutoFit/>
          </a:bodyPr>
          <a:lstStyle/>
          <a:p>
            <a:r>
              <a:rPr lang="en-US" sz="2133" b="1" i="1" dirty="0">
                <a:latin typeface="Times New Roman" charset="0"/>
                <a:ea typeface="Times New Roman" charset="0"/>
                <a:cs typeface="Times New Roman" charset="0"/>
              </a:rPr>
              <a:t>Research Needs</a:t>
            </a:r>
          </a:p>
          <a:p>
            <a:r>
              <a:rPr lang="en-US" sz="2133" dirty="0">
                <a:latin typeface="Times New Roman" charset="0"/>
                <a:ea typeface="Times New Roman" charset="0"/>
                <a:cs typeface="Times New Roman" charset="0"/>
              </a:rPr>
              <a:t> </a:t>
            </a:r>
          </a:p>
          <a:p>
            <a:pPr marL="380990" indent="-380990">
              <a:buFont typeface="Arial" charset="0"/>
              <a:buChar char="•"/>
            </a:pPr>
            <a:r>
              <a:rPr lang="en-US" sz="2133" dirty="0">
                <a:solidFill>
                  <a:srgbClr val="1A1A1A"/>
                </a:solidFill>
                <a:latin typeface="Times New Roman" charset="0"/>
                <a:ea typeface="Times New Roman" charset="0"/>
                <a:cs typeface="Times New Roman" charset="0"/>
              </a:rPr>
              <a:t>How much overlap is there between offshore energy areas that are targeted for development and the cold pool? (</a:t>
            </a:r>
            <a:r>
              <a:rPr lang="en-US" sz="2133" u="sng" dirty="0">
                <a:solidFill>
                  <a:srgbClr val="1A1A1A"/>
                </a:solidFill>
                <a:latin typeface="Times New Roman" charset="0"/>
                <a:ea typeface="Times New Roman" charset="0"/>
                <a:cs typeface="Times New Roman" charset="0"/>
              </a:rPr>
              <a:t>early studies are underway</a:t>
            </a:r>
            <a:r>
              <a:rPr lang="en-US" sz="2133" dirty="0">
                <a:solidFill>
                  <a:srgbClr val="1A1A1A"/>
                </a:solidFill>
                <a:latin typeface="Times New Roman" charset="0"/>
                <a:ea typeface="Times New Roman" charset="0"/>
                <a:cs typeface="Times New Roman" charset="0"/>
              </a:rPr>
              <a:t>)</a:t>
            </a:r>
            <a:endParaRPr lang="en-US" sz="2133" dirty="0">
              <a:latin typeface="Times New Roman" charset="0"/>
              <a:ea typeface="Times New Roman" charset="0"/>
              <a:cs typeface="Times New Roman" charset="0"/>
            </a:endParaRPr>
          </a:p>
          <a:p>
            <a:pPr marL="380990" indent="-380990">
              <a:buFont typeface="Arial" charset="0"/>
              <a:buChar char="•"/>
            </a:pPr>
            <a:endParaRPr lang="en-US" sz="2133" dirty="0">
              <a:latin typeface="Times New Roman" charset="0"/>
              <a:ea typeface="Times New Roman" charset="0"/>
              <a:cs typeface="Times New Roman" charset="0"/>
            </a:endParaRPr>
          </a:p>
          <a:p>
            <a:pPr marL="380990" indent="-380990">
              <a:buFont typeface="Arial" charset="0"/>
              <a:buChar char="•"/>
            </a:pPr>
            <a:r>
              <a:rPr lang="en-US" sz="2133" dirty="0">
                <a:solidFill>
                  <a:srgbClr val="1A1A1A"/>
                </a:solidFill>
                <a:latin typeface="Times New Roman" charset="0"/>
                <a:ea typeface="Times New Roman" charset="0"/>
                <a:cs typeface="Times New Roman" charset="0"/>
              </a:rPr>
              <a:t>What is the threshold of stratification that will be impacted by offshore wind turbines?</a:t>
            </a:r>
            <a:endParaRPr lang="en-US" sz="2133" dirty="0">
              <a:latin typeface="Times New Roman" charset="0"/>
              <a:ea typeface="Times New Roman" charset="0"/>
              <a:cs typeface="Times New Roman" charset="0"/>
            </a:endParaRPr>
          </a:p>
          <a:p>
            <a:pPr marL="380990" indent="-380990">
              <a:buFont typeface="Arial" charset="0"/>
              <a:buChar char="•"/>
            </a:pPr>
            <a:endParaRPr lang="en-US" sz="2133" dirty="0">
              <a:latin typeface="Times New Roman" charset="0"/>
              <a:ea typeface="Times New Roman" charset="0"/>
              <a:cs typeface="Times New Roman" charset="0"/>
            </a:endParaRPr>
          </a:p>
          <a:p>
            <a:pPr marL="380990" indent="-380990">
              <a:buFont typeface="Arial" charset="0"/>
              <a:buChar char="•"/>
            </a:pPr>
            <a:r>
              <a:rPr lang="en-US" sz="2133" dirty="0">
                <a:solidFill>
                  <a:srgbClr val="1A1A1A"/>
                </a:solidFill>
                <a:latin typeface="Times New Roman" charset="0"/>
                <a:ea typeface="Times New Roman" charset="0"/>
                <a:cs typeface="Times New Roman" charset="0"/>
              </a:rPr>
              <a:t>How does this relate to the seasonal evolution of the cold pool off our coast?</a:t>
            </a:r>
          </a:p>
          <a:p>
            <a:pPr marL="380990" indent="-380990">
              <a:buFont typeface="Arial" charset="0"/>
              <a:buChar char="•"/>
            </a:pPr>
            <a:endParaRPr lang="en-US" sz="2133" dirty="0">
              <a:solidFill>
                <a:srgbClr val="1A1A1A"/>
              </a:solidFill>
              <a:latin typeface="Times New Roman" charset="0"/>
              <a:ea typeface="Times New Roman" charset="0"/>
              <a:cs typeface="Times New Roman" charset="0"/>
            </a:endParaRPr>
          </a:p>
          <a:p>
            <a:r>
              <a:rPr lang="en-US" sz="2133" b="1" dirty="0">
                <a:latin typeface="Times New Roman" charset="0"/>
                <a:ea typeface="Times New Roman" charset="0"/>
                <a:cs typeface="Times New Roman" charset="0"/>
              </a:rPr>
              <a:t>Universities can lead the way and contribute to new understanding! Our faculty and students are engaged and ready to get to work! Thank you!</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839" y="86009"/>
            <a:ext cx="5815333" cy="2769527"/>
          </a:xfrm>
          <a:prstGeom prst="rect">
            <a:avLst/>
          </a:prstGeom>
          <a:ln>
            <a:solidFill>
              <a:schemeClr val="tx1"/>
            </a:solidFill>
          </a:ln>
        </p:spPr>
      </p:pic>
      <p:pic>
        <p:nvPicPr>
          <p:cNvPr id="6" name="Picture 5" descr="Text&#10;&#10;Description automatically generated with medium confidence">
            <a:extLst>
              <a:ext uri="{FF2B5EF4-FFF2-40B4-BE49-F238E27FC236}">
                <a16:creationId xmlns:a16="http://schemas.microsoft.com/office/drawing/2014/main" id="{29B2E727-2BD7-F740-8F4D-403FF99F9E66}"/>
              </a:ext>
            </a:extLst>
          </p:cNvPr>
          <p:cNvPicPr>
            <a:picLocks noChangeAspect="1"/>
          </p:cNvPicPr>
          <p:nvPr/>
        </p:nvPicPr>
        <p:blipFill>
          <a:blip r:embed="rId3"/>
          <a:stretch>
            <a:fillRect/>
          </a:stretch>
        </p:blipFill>
        <p:spPr>
          <a:xfrm>
            <a:off x="6209414" y="86009"/>
            <a:ext cx="5982586" cy="985311"/>
          </a:xfrm>
          <a:prstGeom prst="rect">
            <a:avLst/>
          </a:prstGeom>
        </p:spPr>
      </p:pic>
      <p:pic>
        <p:nvPicPr>
          <p:cNvPr id="9" name="Picture 8" descr="Text&#10;&#10;Description automatically generated">
            <a:extLst>
              <a:ext uri="{FF2B5EF4-FFF2-40B4-BE49-F238E27FC236}">
                <a16:creationId xmlns:a16="http://schemas.microsoft.com/office/drawing/2014/main" id="{F14BEE70-19B6-F943-B0CE-817C71C2978E}"/>
              </a:ext>
            </a:extLst>
          </p:cNvPr>
          <p:cNvPicPr>
            <a:picLocks noChangeAspect="1"/>
          </p:cNvPicPr>
          <p:nvPr/>
        </p:nvPicPr>
        <p:blipFill>
          <a:blip r:embed="rId4"/>
          <a:stretch>
            <a:fillRect/>
          </a:stretch>
        </p:blipFill>
        <p:spPr>
          <a:xfrm>
            <a:off x="6322830" y="1071320"/>
            <a:ext cx="2192622" cy="1843446"/>
          </a:xfrm>
          <a:prstGeom prst="rect">
            <a:avLst/>
          </a:prstGeom>
        </p:spPr>
      </p:pic>
      <p:pic>
        <p:nvPicPr>
          <p:cNvPr id="10" name="Picture 9" descr="RU_SIG_SEBS_CMYK.wmf">
            <a:extLst>
              <a:ext uri="{FF2B5EF4-FFF2-40B4-BE49-F238E27FC236}">
                <a16:creationId xmlns:a16="http://schemas.microsoft.com/office/drawing/2014/main" id="{7375BCF0-7802-5046-B675-5F3637D7E15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19977" y="1149350"/>
            <a:ext cx="3089862" cy="1235945"/>
          </a:xfrm>
          <a:prstGeom prst="rect">
            <a:avLst/>
          </a:prstGeom>
          <a:noFill/>
          <a:ln>
            <a:noFill/>
          </a:ln>
        </p:spPr>
      </p:pic>
    </p:spTree>
    <p:extLst>
      <p:ext uri="{BB962C8B-B14F-4D97-AF65-F5344CB8AC3E}">
        <p14:creationId xmlns:p14="http://schemas.microsoft.com/office/powerpoint/2010/main" val="2911587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781393"/>
            <a:ext cx="12119332" cy="5219360"/>
          </a:xfrm>
        </p:spPr>
      </p:pic>
      <p:pic>
        <p:nvPicPr>
          <p:cNvPr id="6" name="Picture 5" descr="RU_SIG_SEBS_CMYK.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Tree>
    <p:extLst>
      <p:ext uri="{BB962C8B-B14F-4D97-AF65-F5344CB8AC3E}">
        <p14:creationId xmlns:p14="http://schemas.microsoft.com/office/powerpoint/2010/main" val="151274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a:xfrm>
            <a:off x="353963" y="2281086"/>
            <a:ext cx="11763229" cy="1769807"/>
          </a:xfrm>
        </p:spPr>
      </p:pic>
      <p:sp>
        <p:nvSpPr>
          <p:cNvPr id="5" name="TextBox 4"/>
          <p:cNvSpPr txBox="1"/>
          <p:nvPr/>
        </p:nvSpPr>
        <p:spPr>
          <a:xfrm>
            <a:off x="5315118" y="4437404"/>
            <a:ext cx="6876883" cy="338554"/>
          </a:xfrm>
          <a:prstGeom prst="rect">
            <a:avLst/>
          </a:prstGeom>
          <a:noFill/>
        </p:spPr>
        <p:txBody>
          <a:bodyPr wrap="none" rtlCol="0">
            <a:spAutoFit/>
          </a:bodyPr>
          <a:lstStyle/>
          <a:p>
            <a:pPr algn="r"/>
            <a:r>
              <a:rPr lang="en-US" sz="1600" i="1" dirty="0">
                <a:latin typeface="Times New Roman" charset="0"/>
                <a:ea typeface="Times New Roman" charset="0"/>
                <a:cs typeface="Times New Roman" charset="0"/>
              </a:rPr>
              <a:t>Courtesy of the Office of the New Jersey State Climatologist, Dr. David Robinson</a:t>
            </a:r>
          </a:p>
        </p:txBody>
      </p:sp>
      <p:pic>
        <p:nvPicPr>
          <p:cNvPr id="7" name="Picture 6" descr="RU_SIG_SEBS_CMYK.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
        <p:nvSpPr>
          <p:cNvPr id="3" name="TextBox 2"/>
          <p:cNvSpPr txBox="1"/>
          <p:nvPr/>
        </p:nvSpPr>
        <p:spPr>
          <a:xfrm>
            <a:off x="1709009" y="420583"/>
            <a:ext cx="9168407" cy="666786"/>
          </a:xfrm>
          <a:prstGeom prst="rect">
            <a:avLst/>
          </a:prstGeom>
          <a:noFill/>
        </p:spPr>
        <p:txBody>
          <a:bodyPr wrap="none" rtlCol="0">
            <a:spAutoFit/>
          </a:bodyPr>
          <a:lstStyle/>
          <a:p>
            <a:r>
              <a:rPr lang="en-US" sz="3733" b="1" dirty="0">
                <a:solidFill>
                  <a:srgbClr val="0432FF"/>
                </a:solidFill>
                <a:latin typeface="Times New Roman" charset="0"/>
                <a:ea typeface="Times New Roman" charset="0"/>
                <a:cs typeface="Times New Roman" charset="0"/>
              </a:rPr>
              <a:t>New </a:t>
            </a:r>
            <a:r>
              <a:rPr lang="en-US" sz="3733" b="1">
                <a:solidFill>
                  <a:srgbClr val="0432FF"/>
                </a:solidFill>
                <a:latin typeface="Times New Roman" charset="0"/>
                <a:ea typeface="Times New Roman" charset="0"/>
                <a:cs typeface="Times New Roman" charset="0"/>
              </a:rPr>
              <a:t>Jersey’s Extreme Temperature Months</a:t>
            </a:r>
          </a:p>
        </p:txBody>
      </p:sp>
      <p:sp>
        <p:nvSpPr>
          <p:cNvPr id="8" name="TextBox 7"/>
          <p:cNvSpPr txBox="1"/>
          <p:nvPr/>
        </p:nvSpPr>
        <p:spPr>
          <a:xfrm>
            <a:off x="1" y="4055408"/>
            <a:ext cx="10524035" cy="379656"/>
          </a:xfrm>
          <a:prstGeom prst="rect">
            <a:avLst/>
          </a:prstGeom>
          <a:noFill/>
        </p:spPr>
        <p:txBody>
          <a:bodyPr wrap="none" rtlCol="0">
            <a:spAutoFit/>
          </a:bodyPr>
          <a:lstStyle/>
          <a:p>
            <a:r>
              <a:rPr lang="en-US" sz="1867" dirty="0"/>
              <a:t>1895                                         1930                                   1960                                  1990                                 2020  </a:t>
            </a:r>
          </a:p>
        </p:txBody>
      </p:sp>
      <p:pic>
        <p:nvPicPr>
          <p:cNvPr id="9" name="Content Placeholder 3"/>
          <p:cNvPicPr>
            <a:picLocks noChangeAspect="1"/>
          </p:cNvPicPr>
          <p:nvPr/>
        </p:nvPicPr>
        <p:blipFill rotWithShape="1">
          <a:blip r:embed="rId4" cstate="screen">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bwMode="auto">
          <a:xfrm>
            <a:off x="-127019" y="4570120"/>
            <a:ext cx="3672057" cy="12215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24855" y="2005291"/>
            <a:ext cx="447558" cy="2147639"/>
          </a:xfrm>
          <a:prstGeom prst="rect">
            <a:avLst/>
          </a:prstGeom>
          <a:noFill/>
        </p:spPr>
        <p:txBody>
          <a:bodyPr wrap="none" rtlCol="0">
            <a:spAutoFit/>
          </a:bodyPr>
          <a:lstStyle/>
          <a:p>
            <a:pPr algn="r">
              <a:lnSpc>
                <a:spcPts val="3333"/>
              </a:lnSpc>
            </a:pPr>
            <a:r>
              <a:rPr lang="en-US" sz="1333" dirty="0"/>
              <a:t>Jan</a:t>
            </a:r>
          </a:p>
          <a:p>
            <a:pPr algn="r">
              <a:lnSpc>
                <a:spcPts val="3333"/>
              </a:lnSpc>
            </a:pPr>
            <a:r>
              <a:rPr lang="en-US" sz="1333" dirty="0"/>
              <a:t>Apr</a:t>
            </a:r>
          </a:p>
          <a:p>
            <a:pPr algn="r">
              <a:lnSpc>
                <a:spcPts val="3333"/>
              </a:lnSpc>
            </a:pPr>
            <a:r>
              <a:rPr lang="en-US" sz="1333" dirty="0"/>
              <a:t>Jul</a:t>
            </a:r>
          </a:p>
          <a:p>
            <a:pPr algn="r">
              <a:lnSpc>
                <a:spcPts val="3333"/>
              </a:lnSpc>
            </a:pPr>
            <a:r>
              <a:rPr lang="en-US" sz="1333" dirty="0"/>
              <a:t>Oct</a:t>
            </a:r>
          </a:p>
          <a:p>
            <a:pPr algn="r">
              <a:lnSpc>
                <a:spcPts val="3333"/>
              </a:lnSpc>
            </a:pPr>
            <a:r>
              <a:rPr lang="en-US" sz="1333" dirty="0"/>
              <a:t>Dec</a:t>
            </a:r>
          </a:p>
        </p:txBody>
      </p:sp>
    </p:spTree>
    <p:extLst>
      <p:ext uri="{BB962C8B-B14F-4D97-AF65-F5344CB8AC3E}">
        <p14:creationId xmlns:p14="http://schemas.microsoft.com/office/powerpoint/2010/main" val="1183867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5929085"/>
          </a:xfrm>
          <a:prstGeom prst="rect">
            <a:avLst/>
          </a:prstGeom>
        </p:spPr>
      </p:pic>
      <p:sp>
        <p:nvSpPr>
          <p:cNvPr id="5" name="Rectangle 4"/>
          <p:cNvSpPr/>
          <p:nvPr/>
        </p:nvSpPr>
        <p:spPr>
          <a:xfrm>
            <a:off x="1201833" y="6033964"/>
            <a:ext cx="9345105" cy="461665"/>
          </a:xfrm>
          <a:prstGeom prst="rect">
            <a:avLst/>
          </a:prstGeom>
        </p:spPr>
        <p:txBody>
          <a:bodyPr wrap="square">
            <a:spAutoFit/>
          </a:bodyPr>
          <a:lstStyle/>
          <a:p>
            <a:r>
              <a:rPr lang="en-US" sz="2400" dirty="0"/>
              <a:t>https://</a:t>
            </a:r>
            <a:r>
              <a:rPr lang="en-US" sz="2400" dirty="0" err="1"/>
              <a:t>njclimateresourcecenter.rutgers.edu</a:t>
            </a:r>
            <a:r>
              <a:rPr lang="en-US" sz="2400" dirty="0"/>
              <a:t>/</a:t>
            </a:r>
          </a:p>
        </p:txBody>
      </p:sp>
      <p:pic>
        <p:nvPicPr>
          <p:cNvPr id="7" name="Picture 6" descr="RU_SIG_SEBS_CMYK.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Tree>
    <p:extLst>
      <p:ext uri="{BB962C8B-B14F-4D97-AF65-F5344CB8AC3E}">
        <p14:creationId xmlns:p14="http://schemas.microsoft.com/office/powerpoint/2010/main" val="166124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4CB5-B235-5641-8871-C371B12FF393}"/>
              </a:ext>
            </a:extLst>
          </p:cNvPr>
          <p:cNvSpPr>
            <a:spLocks noGrp="1"/>
          </p:cNvSpPr>
          <p:nvPr>
            <p:ph type="title"/>
          </p:nvPr>
        </p:nvSpPr>
        <p:spPr>
          <a:xfrm>
            <a:off x="609599" y="80865"/>
            <a:ext cx="10972800" cy="808039"/>
          </a:xfrm>
        </p:spPr>
        <p:txBody>
          <a:bodyPr/>
          <a:lstStyle/>
          <a:p>
            <a:r>
              <a:rPr lang="en-US" b="1" dirty="0">
                <a:solidFill>
                  <a:srgbClr val="0432FF"/>
                </a:solidFill>
                <a:latin typeface="Times New Roman" charset="0"/>
                <a:ea typeface="Times New Roman" charset="0"/>
                <a:cs typeface="Times New Roman" charset="0"/>
              </a:rPr>
              <a:t>How Do We Get Our Electricity?</a:t>
            </a:r>
          </a:p>
        </p:txBody>
      </p:sp>
      <p:pic>
        <p:nvPicPr>
          <p:cNvPr id="4" name="Picture 3" descr="Chart&#10;&#10;Description automatically generated">
            <a:extLst>
              <a:ext uri="{FF2B5EF4-FFF2-40B4-BE49-F238E27FC236}">
                <a16:creationId xmlns:a16="http://schemas.microsoft.com/office/drawing/2014/main" id="{3430F1AC-7E6B-F142-B257-3AA86003EB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8421" y="888903"/>
            <a:ext cx="9509760" cy="5183045"/>
          </a:xfrm>
          <a:prstGeom prst="rect">
            <a:avLst/>
          </a:prstGeom>
        </p:spPr>
      </p:pic>
      <p:sp>
        <p:nvSpPr>
          <p:cNvPr id="5" name="TextBox 4">
            <a:extLst>
              <a:ext uri="{FF2B5EF4-FFF2-40B4-BE49-F238E27FC236}">
                <a16:creationId xmlns:a16="http://schemas.microsoft.com/office/drawing/2014/main" id="{57F3B221-23B0-0F47-80A3-8437792C607E}"/>
              </a:ext>
            </a:extLst>
          </p:cNvPr>
          <p:cNvSpPr txBox="1">
            <a:spLocks noChangeArrowheads="1"/>
          </p:cNvSpPr>
          <p:nvPr/>
        </p:nvSpPr>
        <p:spPr bwMode="auto">
          <a:xfrm>
            <a:off x="1" y="6242448"/>
            <a:ext cx="3206044" cy="58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067" dirty="0">
                <a:solidFill>
                  <a:schemeClr val="bg1"/>
                </a:solidFill>
                <a:latin typeface="Arial Regular"/>
                <a:hlinkClick r:id="rId4"/>
              </a:rPr>
              <a:t>https://www.nytimes.com/interactive/2020/10/28/climate/how-electricity-generation-changed-in-your-state-election.html</a:t>
            </a:r>
            <a:r>
              <a:rPr lang="en-US" sz="1067" dirty="0">
                <a:solidFill>
                  <a:schemeClr val="bg1"/>
                </a:solidFill>
                <a:latin typeface="Arial Regular"/>
              </a:rPr>
              <a:t> </a:t>
            </a:r>
          </a:p>
        </p:txBody>
      </p:sp>
      <p:pic>
        <p:nvPicPr>
          <p:cNvPr id="7" name="Picture 6" descr="RU_SIG_SEBS_CMYK.wm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Tree>
    <p:extLst>
      <p:ext uri="{BB962C8B-B14F-4D97-AF65-F5344CB8AC3E}">
        <p14:creationId xmlns:p14="http://schemas.microsoft.com/office/powerpoint/2010/main" val="421037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4CB5-B235-5641-8871-C371B12FF393}"/>
              </a:ext>
            </a:extLst>
          </p:cNvPr>
          <p:cNvSpPr>
            <a:spLocks noGrp="1"/>
          </p:cNvSpPr>
          <p:nvPr>
            <p:ph type="title"/>
          </p:nvPr>
        </p:nvSpPr>
        <p:spPr>
          <a:xfrm>
            <a:off x="609600" y="112073"/>
            <a:ext cx="10972800" cy="808039"/>
          </a:xfrm>
        </p:spPr>
        <p:txBody>
          <a:bodyPr/>
          <a:lstStyle/>
          <a:p>
            <a:r>
              <a:rPr lang="en-US" b="1" dirty="0">
                <a:solidFill>
                  <a:srgbClr val="0432FF"/>
                </a:solidFill>
                <a:latin typeface="Times New Roman" charset="0"/>
                <a:ea typeface="Times New Roman" charset="0"/>
                <a:cs typeface="Times New Roman" charset="0"/>
              </a:rPr>
              <a:t>What About New Jersey?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1440" y="920111"/>
            <a:ext cx="9306560" cy="5225992"/>
          </a:xfrm>
          <a:prstGeom prst="rect">
            <a:avLst/>
          </a:prstGeom>
        </p:spPr>
      </p:pic>
      <p:sp>
        <p:nvSpPr>
          <p:cNvPr id="6" name="TextBox 5">
            <a:extLst>
              <a:ext uri="{FF2B5EF4-FFF2-40B4-BE49-F238E27FC236}">
                <a16:creationId xmlns:a16="http://schemas.microsoft.com/office/drawing/2014/main" id="{57F3B221-23B0-0F47-80A3-8437792C607E}"/>
              </a:ext>
            </a:extLst>
          </p:cNvPr>
          <p:cNvSpPr txBox="1">
            <a:spLocks noChangeArrowheads="1"/>
          </p:cNvSpPr>
          <p:nvPr/>
        </p:nvSpPr>
        <p:spPr bwMode="auto">
          <a:xfrm>
            <a:off x="1" y="6242448"/>
            <a:ext cx="3206044" cy="58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sz="1067" dirty="0">
                <a:solidFill>
                  <a:schemeClr val="bg1"/>
                </a:solidFill>
                <a:latin typeface="Arial Regular"/>
                <a:hlinkClick r:id="rId4"/>
              </a:rPr>
              <a:t>https://www.nytimes.com/interactive/2020/10/28/climate/how-electricity-generation-changed-in-your-state-election.html</a:t>
            </a:r>
            <a:r>
              <a:rPr lang="en-US" sz="1067" dirty="0">
                <a:solidFill>
                  <a:schemeClr val="bg1"/>
                </a:solidFill>
                <a:latin typeface="Arial Regular"/>
              </a:rPr>
              <a:t> </a:t>
            </a:r>
          </a:p>
        </p:txBody>
      </p:sp>
      <p:pic>
        <p:nvPicPr>
          <p:cNvPr id="8" name="Picture 7" descr="RU_SIG_SEBS_CMYK.wm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Tree>
    <p:extLst>
      <p:ext uri="{BB962C8B-B14F-4D97-AF65-F5344CB8AC3E}">
        <p14:creationId xmlns:p14="http://schemas.microsoft.com/office/powerpoint/2010/main" val="492512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4CB5-B235-5641-8871-C371B12FF393}"/>
              </a:ext>
            </a:extLst>
          </p:cNvPr>
          <p:cNvSpPr>
            <a:spLocks noGrp="1"/>
          </p:cNvSpPr>
          <p:nvPr>
            <p:ph type="title"/>
          </p:nvPr>
        </p:nvSpPr>
        <p:spPr>
          <a:xfrm>
            <a:off x="609600" y="112073"/>
            <a:ext cx="10972800" cy="808039"/>
          </a:xfrm>
        </p:spPr>
        <p:txBody>
          <a:bodyPr/>
          <a:lstStyle/>
          <a:p>
            <a:r>
              <a:rPr lang="en-US" b="1" dirty="0">
                <a:solidFill>
                  <a:srgbClr val="0432FF"/>
                </a:solidFill>
                <a:latin typeface="Times New Roman" charset="0"/>
                <a:ea typeface="Times New Roman" charset="0"/>
                <a:cs typeface="Times New Roman" charset="0"/>
              </a:rPr>
              <a:t>What About New Jersey?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1440" y="920111"/>
            <a:ext cx="9306560" cy="52259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040" y="1599761"/>
            <a:ext cx="4036717" cy="5236464"/>
          </a:xfrm>
          <a:prstGeom prst="rect">
            <a:avLst/>
          </a:prstGeom>
          <a:ln>
            <a:solidFill>
              <a:schemeClr val="tx1"/>
            </a:solidFill>
          </a:ln>
        </p:spPr>
      </p:pic>
      <p:sp>
        <p:nvSpPr>
          <p:cNvPr id="6" name="Rectangle 5"/>
          <p:cNvSpPr/>
          <p:nvPr/>
        </p:nvSpPr>
        <p:spPr>
          <a:xfrm>
            <a:off x="11291823" y="3791712"/>
            <a:ext cx="256032" cy="2036064"/>
          </a:xfrm>
          <a:prstGeom prst="rect">
            <a:avLst/>
          </a:prstGeom>
          <a:solidFill>
            <a:srgbClr val="257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11143188" y="5797290"/>
            <a:ext cx="543739" cy="307777"/>
          </a:xfrm>
          <a:prstGeom prst="rect">
            <a:avLst/>
          </a:prstGeom>
          <a:noFill/>
        </p:spPr>
        <p:txBody>
          <a:bodyPr wrap="none" rtlCol="0">
            <a:spAutoFit/>
          </a:bodyPr>
          <a:lstStyle/>
          <a:p>
            <a:r>
              <a:rPr lang="en-US" sz="1400">
                <a:latin typeface="Times New Roman" charset="0"/>
                <a:ea typeface="Times New Roman" charset="0"/>
                <a:cs typeface="Times New Roman" charset="0"/>
              </a:rPr>
              <a:t>2035</a:t>
            </a:r>
          </a:p>
        </p:txBody>
      </p:sp>
      <p:sp>
        <p:nvSpPr>
          <p:cNvPr id="8" name="TextBox 7"/>
          <p:cNvSpPr txBox="1"/>
          <p:nvPr/>
        </p:nvSpPr>
        <p:spPr>
          <a:xfrm>
            <a:off x="10785724" y="3163145"/>
            <a:ext cx="1268231" cy="523220"/>
          </a:xfrm>
          <a:prstGeom prst="rect">
            <a:avLst/>
          </a:prstGeom>
          <a:noFill/>
        </p:spPr>
        <p:txBody>
          <a:bodyPr wrap="none" rtlCol="0">
            <a:spAutoFit/>
          </a:bodyPr>
          <a:lstStyle/>
          <a:p>
            <a:pPr algn="ctr"/>
            <a:r>
              <a:rPr lang="en-US" sz="1400">
                <a:latin typeface="Times New Roman" charset="0"/>
                <a:ea typeface="Times New Roman" charset="0"/>
                <a:cs typeface="Times New Roman" charset="0"/>
              </a:rPr>
              <a:t>7.5 GM of </a:t>
            </a:r>
          </a:p>
          <a:p>
            <a:pPr algn="ctr"/>
            <a:r>
              <a:rPr lang="en-US" sz="1400" dirty="0">
                <a:latin typeface="Times New Roman" charset="0"/>
                <a:ea typeface="Times New Roman" charset="0"/>
                <a:cs typeface="Times New Roman" charset="0"/>
              </a:rPr>
              <a:t>Offshore wind </a:t>
            </a:r>
          </a:p>
        </p:txBody>
      </p:sp>
      <p:sp>
        <p:nvSpPr>
          <p:cNvPr id="9" name="TextBox 8"/>
          <p:cNvSpPr txBox="1"/>
          <p:nvPr/>
        </p:nvSpPr>
        <p:spPr>
          <a:xfrm>
            <a:off x="476482" y="6487200"/>
            <a:ext cx="1356462" cy="307777"/>
          </a:xfrm>
          <a:prstGeom prst="rect">
            <a:avLst/>
          </a:prstGeom>
          <a:noFill/>
        </p:spPr>
        <p:txBody>
          <a:bodyPr wrap="none" rtlCol="0">
            <a:spAutoFit/>
          </a:bodyPr>
          <a:lstStyle/>
          <a:p>
            <a:pPr algn="ctr"/>
            <a:r>
              <a:rPr lang="en-US" sz="1400">
                <a:latin typeface="Times New Roman" charset="0"/>
                <a:ea typeface="Times New Roman" charset="0"/>
                <a:cs typeface="Times New Roman" charset="0"/>
              </a:rPr>
              <a:t>September </a:t>
            </a:r>
            <a:r>
              <a:rPr lang="en-US" sz="1400" dirty="0">
                <a:latin typeface="Times New Roman" charset="0"/>
                <a:ea typeface="Times New Roman" charset="0"/>
                <a:cs typeface="Times New Roman" charset="0"/>
              </a:rPr>
              <a:t>2020</a:t>
            </a:r>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03973" y="5927267"/>
            <a:ext cx="909943" cy="871541"/>
          </a:xfrm>
          <a:prstGeom prst="rect">
            <a:avLst/>
          </a:prstGeom>
        </p:spPr>
      </p:pic>
      <p:pic>
        <p:nvPicPr>
          <p:cNvPr id="13" name="Picture 12" descr="RU_SIG_SEBS_CMYK.wm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Tree>
    <p:extLst>
      <p:ext uri="{BB962C8B-B14F-4D97-AF65-F5344CB8AC3E}">
        <p14:creationId xmlns:p14="http://schemas.microsoft.com/office/powerpoint/2010/main" val="2736314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8C31-77D0-D04F-AAC4-C1D92CC87670}"/>
              </a:ext>
            </a:extLst>
          </p:cNvPr>
          <p:cNvSpPr>
            <a:spLocks noGrp="1"/>
          </p:cNvSpPr>
          <p:nvPr>
            <p:ph type="title"/>
          </p:nvPr>
        </p:nvSpPr>
        <p:spPr>
          <a:xfrm>
            <a:off x="358614" y="418288"/>
            <a:ext cx="7422456" cy="1325563"/>
          </a:xfrm>
        </p:spPr>
        <p:txBody>
          <a:bodyPr>
            <a:normAutofit/>
          </a:bodyPr>
          <a:lstStyle/>
          <a:p>
            <a:r>
              <a:rPr lang="en-US" sz="3200" b="1" dirty="0">
                <a:solidFill>
                  <a:srgbClr val="0432FF"/>
                </a:solidFill>
                <a:latin typeface="Times New Roman" charset="0"/>
                <a:ea typeface="Times New Roman" charset="0"/>
                <a:cs typeface="Times New Roman" charset="0"/>
              </a:rPr>
              <a:t>Some Offshore Wind Drivers:</a:t>
            </a:r>
          </a:p>
        </p:txBody>
      </p:sp>
      <p:sp>
        <p:nvSpPr>
          <p:cNvPr id="3" name="Content Placeholder 2">
            <a:extLst>
              <a:ext uri="{FF2B5EF4-FFF2-40B4-BE49-F238E27FC236}">
                <a16:creationId xmlns:a16="http://schemas.microsoft.com/office/drawing/2014/main" id="{3F5E5294-40C3-D248-BFC5-84EEDB2B7EE8}"/>
              </a:ext>
            </a:extLst>
          </p:cNvPr>
          <p:cNvSpPr>
            <a:spLocks noGrp="1"/>
          </p:cNvSpPr>
          <p:nvPr>
            <p:ph idx="1"/>
          </p:nvPr>
        </p:nvSpPr>
        <p:spPr>
          <a:xfrm>
            <a:off x="209756" y="1511126"/>
            <a:ext cx="7422456" cy="5261814"/>
          </a:xfrm>
        </p:spPr>
        <p:txBody>
          <a:bodyPr>
            <a:normAutofit/>
          </a:bodyPr>
          <a:lstStyle/>
          <a:p>
            <a:r>
              <a:rPr lang="en-US" sz="2133" dirty="0">
                <a:latin typeface="Times New Roman" charset="0"/>
                <a:ea typeface="Times New Roman" charset="0"/>
                <a:cs typeface="Times New Roman" charset="0"/>
              </a:rPr>
              <a:t>Wind turbines constructed in the ocean:</a:t>
            </a:r>
          </a:p>
          <a:p>
            <a:pPr lvl="1"/>
            <a:r>
              <a:rPr lang="en-US" sz="2133" dirty="0">
                <a:latin typeface="Times New Roman" charset="0"/>
                <a:ea typeface="Times New Roman" charset="0"/>
                <a:cs typeface="Times New Roman" charset="0"/>
              </a:rPr>
              <a:t>Do not occupy land resources</a:t>
            </a:r>
          </a:p>
          <a:p>
            <a:pPr lvl="1"/>
            <a:r>
              <a:rPr lang="en-US" sz="2133" dirty="0">
                <a:latin typeface="Times New Roman" charset="0"/>
                <a:ea typeface="Times New Roman" charset="0"/>
                <a:cs typeface="Times New Roman" charset="0"/>
              </a:rPr>
              <a:t>Can be built considerably larger than on land</a:t>
            </a:r>
          </a:p>
          <a:p>
            <a:pPr lvl="1"/>
            <a:r>
              <a:rPr lang="en-US" sz="2133" dirty="0">
                <a:latin typeface="Times New Roman" charset="0"/>
                <a:ea typeface="Times New Roman" charset="0"/>
                <a:cs typeface="Times New Roman" charset="0"/>
              </a:rPr>
              <a:t>Winds are faster and more reliable offshore</a:t>
            </a:r>
          </a:p>
          <a:p>
            <a:pPr lvl="1"/>
            <a:endParaRPr lang="en-US" sz="2133" dirty="0">
              <a:latin typeface="Times New Roman" charset="0"/>
              <a:ea typeface="Times New Roman" charset="0"/>
              <a:cs typeface="Times New Roman" charset="0"/>
            </a:endParaRPr>
          </a:p>
          <a:p>
            <a:pPr lvl="1"/>
            <a:endParaRPr lang="en-US" sz="2133" dirty="0">
              <a:latin typeface="Times New Roman" charset="0"/>
              <a:ea typeface="Times New Roman" charset="0"/>
              <a:cs typeface="Times New Roman" charset="0"/>
            </a:endParaRPr>
          </a:p>
          <a:p>
            <a:pPr lvl="1"/>
            <a:endParaRPr lang="en-US" sz="2133" dirty="0">
              <a:latin typeface="Times New Roman" charset="0"/>
              <a:ea typeface="Times New Roman" charset="0"/>
              <a:cs typeface="Times New Roman" charset="0"/>
            </a:endParaRPr>
          </a:p>
          <a:p>
            <a:pPr lvl="1"/>
            <a:endParaRPr lang="en-US" sz="2133" dirty="0">
              <a:latin typeface="Times New Roman" charset="0"/>
              <a:ea typeface="Times New Roman" charset="0"/>
              <a:cs typeface="Times New Roman" charset="0"/>
            </a:endParaRPr>
          </a:p>
          <a:p>
            <a:pPr lvl="1"/>
            <a:endParaRPr lang="en-US" sz="2133" dirty="0">
              <a:latin typeface="Times New Roman" charset="0"/>
              <a:ea typeface="Times New Roman" charset="0"/>
              <a:cs typeface="Times New Roman" charset="0"/>
            </a:endParaRPr>
          </a:p>
          <a:p>
            <a:r>
              <a:rPr lang="en-US" sz="2133" dirty="0">
                <a:latin typeface="Times New Roman" charset="0"/>
                <a:ea typeface="Times New Roman" charset="0"/>
                <a:cs typeface="Times New Roman" charset="0"/>
              </a:rPr>
              <a:t>However, offshore development faces many challenges beyond land-based wind</a:t>
            </a:r>
          </a:p>
          <a:p>
            <a:pPr lvl="1"/>
            <a:r>
              <a:rPr lang="en-US" sz="2133" dirty="0">
                <a:latin typeface="Times New Roman" charset="0"/>
                <a:ea typeface="Times New Roman" charset="0"/>
                <a:cs typeface="Times New Roman" charset="0"/>
              </a:rPr>
              <a:t>Physical and biological ocean characteristics and concerns</a:t>
            </a:r>
          </a:p>
          <a:p>
            <a:pPr lvl="1"/>
            <a:r>
              <a:rPr lang="en-US" sz="2133" dirty="0">
                <a:latin typeface="Times New Roman" charset="0"/>
                <a:ea typeface="Times New Roman" charset="0"/>
                <a:cs typeface="Times New Roman" charset="0"/>
              </a:rPr>
              <a:t>Multiple ocean uses </a:t>
            </a:r>
          </a:p>
          <a:p>
            <a:pPr marL="457200" lvl="1" indent="0">
              <a:buNone/>
            </a:pPr>
            <a:endParaRPr lang="en-US" sz="2133" dirty="0">
              <a:latin typeface="Times New Roman" charset="0"/>
              <a:ea typeface="Times New Roman" charset="0"/>
              <a:cs typeface="Times New Roman" charset="0"/>
            </a:endParaRPr>
          </a:p>
          <a:p>
            <a:endParaRPr lang="en-US" sz="2133" dirty="0">
              <a:latin typeface="Times New Roman" charset="0"/>
              <a:ea typeface="Times New Roman" charset="0"/>
              <a:cs typeface="Times New Roman" charset="0"/>
            </a:endParaRPr>
          </a:p>
          <a:p>
            <a:endParaRPr lang="en-US" sz="2133" dirty="0">
              <a:latin typeface="Times New Roman" charset="0"/>
              <a:ea typeface="Times New Roman" charset="0"/>
              <a:cs typeface="Times New Roman" charset="0"/>
            </a:endParaRPr>
          </a:p>
        </p:txBody>
      </p:sp>
      <p:pic>
        <p:nvPicPr>
          <p:cNvPr id="5" name="Picture 4">
            <a:extLst>
              <a:ext uri="{FF2B5EF4-FFF2-40B4-BE49-F238E27FC236}">
                <a16:creationId xmlns:a16="http://schemas.microsoft.com/office/drawing/2014/main" id="{6632A7C7-9B18-0940-B0D1-BA82F73E0A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220105" y="932196"/>
            <a:ext cx="5601564" cy="4201173"/>
          </a:xfrm>
          <a:prstGeom prst="rect">
            <a:avLst/>
          </a:prstGeom>
        </p:spPr>
      </p:pic>
      <p:pic>
        <p:nvPicPr>
          <p:cNvPr id="6" name="Picture 5" descr="RU_SIG_SEBS_CMYK.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0554" y="5977467"/>
            <a:ext cx="2281447" cy="912579"/>
          </a:xfrm>
          <a:prstGeom prst="rect">
            <a:avLst/>
          </a:prstGeom>
          <a:noFill/>
          <a:ln>
            <a:noFill/>
          </a:ln>
        </p:spPr>
      </p:pic>
      <p:sp>
        <p:nvSpPr>
          <p:cNvPr id="7" name="Title 1">
            <a:extLst>
              <a:ext uri="{FF2B5EF4-FFF2-40B4-BE49-F238E27FC236}">
                <a16:creationId xmlns:a16="http://schemas.microsoft.com/office/drawing/2014/main" id="{FFDD7E67-0A1A-1A47-B94A-152C29A501DC}"/>
              </a:ext>
            </a:extLst>
          </p:cNvPr>
          <p:cNvSpPr txBox="1">
            <a:spLocks/>
          </p:cNvSpPr>
          <p:nvPr/>
        </p:nvSpPr>
        <p:spPr>
          <a:xfrm>
            <a:off x="358614" y="3595614"/>
            <a:ext cx="66364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432FF"/>
                </a:solidFill>
                <a:latin typeface="Times New Roman" charset="0"/>
                <a:ea typeface="Times New Roman" charset="0"/>
                <a:cs typeface="Times New Roman" charset="0"/>
              </a:rPr>
              <a:t>Some Offshore Wind  Challenges:</a:t>
            </a:r>
          </a:p>
        </p:txBody>
      </p:sp>
    </p:spTree>
    <p:extLst>
      <p:ext uri="{BB962C8B-B14F-4D97-AF65-F5344CB8AC3E}">
        <p14:creationId xmlns:p14="http://schemas.microsoft.com/office/powerpoint/2010/main" val="1040660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22973</TotalTime>
  <Words>1426</Words>
  <Application>Microsoft Macintosh PowerPoint</Application>
  <PresentationFormat>Widescreen</PresentationFormat>
  <Paragraphs>161</Paragraphs>
  <Slides>23</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Regular</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How Do We Get Our Electricity?</vt:lpstr>
      <vt:lpstr>What About New Jersey?</vt:lpstr>
      <vt:lpstr>What About New Jersey?</vt:lpstr>
      <vt:lpstr>Some Offshore Wind Drivers:</vt:lpstr>
      <vt:lpstr>(Some) Fishing Industry Concerns and Research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Miles</dc:creator>
  <cp:lastModifiedBy>Travis Miles</cp:lastModifiedBy>
  <cp:revision>70</cp:revision>
  <dcterms:created xsi:type="dcterms:W3CDTF">2021-05-10T18:00:50Z</dcterms:created>
  <dcterms:modified xsi:type="dcterms:W3CDTF">2021-10-05T19:51:25Z</dcterms:modified>
</cp:coreProperties>
</file>