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730" r:id="rId2"/>
    <p:sldId id="785" r:id="rId3"/>
    <p:sldId id="727" r:id="rId4"/>
    <p:sldId id="725" r:id="rId5"/>
    <p:sldId id="728" r:id="rId6"/>
    <p:sldId id="272" r:id="rId7"/>
    <p:sldId id="731" r:id="rId8"/>
    <p:sldId id="729" r:id="rId9"/>
    <p:sldId id="786" r:id="rId10"/>
    <p:sldId id="783" r:id="rId11"/>
    <p:sldId id="784" r:id="rId12"/>
    <p:sldId id="788" r:id="rId1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251"/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5"/>
    <p:restoredTop sz="90110" autoAdjust="0"/>
  </p:normalViewPr>
  <p:slideViewPr>
    <p:cSldViewPr snapToGrid="0">
      <p:cViewPr varScale="1">
        <p:scale>
          <a:sx n="152" d="100"/>
          <a:sy n="152" d="100"/>
        </p:scale>
        <p:origin x="608" y="17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21EA8-4288-EB43-B16B-8F84678DCA7E}" type="datetimeFigureOut">
              <a:rPr lang="en-US" smtClean="0"/>
              <a:t>9/23/21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C39AB-EFD9-EA4C-B22F-33E202E8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0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9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4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Negative temperature difference: water is colder than air, implies stable atmosphere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Positive temperature difference: water is warmer than air, implies unstable atmosphere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𝛼=0.14</a:t>
                </a:r>
                <a:r>
                  <a:rPr lang="en-US" sz="1200" dirty="0"/>
                  <a:t> assumes neutral stability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Higher wind shear is mostly present under stable conditions (i.e. upwelling in the summer)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89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8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0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84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1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4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2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9AB-EFD9-EA4C-B22F-33E202E898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14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2A484-E14A-8E4B-8D58-ECA8DF29078A}"/>
              </a:ext>
            </a:extLst>
          </p:cNvPr>
          <p:cNvSpPr txBox="1"/>
          <p:nvPr userDrawn="1"/>
        </p:nvSpPr>
        <p:spPr>
          <a:xfrm>
            <a:off x="2121104" y="4312503"/>
            <a:ext cx="490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F5F5F"/>
                </a:solidFill>
              </a:rPr>
              <a:t>Center for Ocean Observing Leadership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Department of Marine and Coastal Sciences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School of Environmental and Biological Sciences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D4C6B-831D-434F-B176-09A7B768E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5" y="256187"/>
            <a:ext cx="4752199" cy="10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3BF7-9F5A-9E42-B502-689AC6A1E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86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86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2D79-D5B9-9E44-BC26-5C4012EF6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88343-B159-074D-B355-B61FD1A20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24AE8-78F8-144E-A4FE-553D35E59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DA8B8-D04C-214E-83CE-5B60915F9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61A5-F588-D34E-A84B-E514DA90C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25B-9C86-6E43-AAF9-1A329DDB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A03EE-8AFD-D547-9E71-0BD0BE6F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1C61-654F-EF4C-B7CF-635108DFC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825F-7512-8045-B403-CF218AA20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_banner_COOL.jpg">
            <a:extLst>
              <a:ext uri="{FF2B5EF4-FFF2-40B4-BE49-F238E27FC236}">
                <a16:creationId xmlns:a16="http://schemas.microsoft.com/office/drawing/2014/main" id="{7B27603C-A5DE-EB4B-8736-29E3D6195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6" b="20816"/>
          <a:stretch/>
        </p:blipFill>
        <p:spPr>
          <a:xfrm>
            <a:off x="0" y="4625146"/>
            <a:ext cx="9144000" cy="518354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3031"/>
            <a:ext cx="82296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8831"/>
            <a:ext cx="82296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0139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3">
                    <a:lumMod val="85000"/>
                  </a:schemeClr>
                </a:solidFill>
                <a:cs typeface="Geneva" charset="0"/>
              </a:defRPr>
            </a:lvl1pPr>
          </a:lstStyle>
          <a:p>
            <a:pPr>
              <a:defRPr/>
            </a:pPr>
            <a:fld id="{94F06B10-230A-2842-997C-D8605B5277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0165C76-E11F-414F-B410-73326D556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59" y="3005657"/>
            <a:ext cx="3276179" cy="1101725"/>
          </a:xfrm>
        </p:spPr>
        <p:txBody>
          <a:bodyPr/>
          <a:lstStyle/>
          <a:p>
            <a:r>
              <a:rPr lang="en-US" sz="1800" dirty="0"/>
              <a:t>Jaden Dicopoulos (Presenter)</a:t>
            </a:r>
          </a:p>
          <a:p>
            <a:r>
              <a:rPr lang="en-US" sz="1800" dirty="0"/>
              <a:t>Joseph Brodie</a:t>
            </a:r>
          </a:p>
          <a:p>
            <a:r>
              <a:rPr lang="en-US" sz="1800" dirty="0"/>
              <a:t>Scott Glenn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0926F-014D-4FD2-8B2D-501031DA8230}"/>
              </a:ext>
            </a:extLst>
          </p:cNvPr>
          <p:cNvSpPr txBox="1">
            <a:spLocks noGrp="1"/>
          </p:cNvSpPr>
          <p:nvPr>
            <p:ph type="ctrTitle"/>
          </p:nvPr>
        </p:nvSpPr>
        <p:spPr bwMode="auto">
          <a:xfrm>
            <a:off x="1310344" y="1610918"/>
            <a:ext cx="6523309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kern="0" dirty="0"/>
              <a:t>Weather Research and Forecasting model validation with NREL specifications over the New York / New Jersey Bight</a:t>
            </a:r>
          </a:p>
        </p:txBody>
      </p:sp>
      <p:pic>
        <p:nvPicPr>
          <p:cNvPr id="2050" name="Picture 2" descr="OCEANS">
            <a:extLst>
              <a:ext uri="{FF2B5EF4-FFF2-40B4-BE49-F238E27FC236}">
                <a16:creationId xmlns:a16="http://schemas.microsoft.com/office/drawing/2014/main" id="{47B437A2-103F-422A-951E-9C0E0F923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26" y="371659"/>
            <a:ext cx="2941506" cy="92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2D6FC0B7-ECD8-4184-AC09-D0C43D3BBA35}"/>
              </a:ext>
            </a:extLst>
          </p:cNvPr>
          <p:cNvSpPr txBox="1">
            <a:spLocks/>
          </p:cNvSpPr>
          <p:nvPr/>
        </p:nvSpPr>
        <p:spPr bwMode="auto">
          <a:xfrm>
            <a:off x="3455101" y="3010465"/>
            <a:ext cx="223379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>
                <a:solidFill>
                  <a:schemeClr val="tx1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sz="1800" kern="0" dirty="0"/>
              <a:t>Josh Kohut</a:t>
            </a:r>
          </a:p>
          <a:p>
            <a:r>
              <a:rPr lang="en-US" sz="1800" kern="0" dirty="0"/>
              <a:t>Travis Miles</a:t>
            </a:r>
          </a:p>
          <a:p>
            <a:r>
              <a:rPr lang="en-US" sz="1800" kern="0" dirty="0"/>
              <a:t>Greg Seroka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FF9266DD-2838-444A-B67E-D76F99C41597}"/>
              </a:ext>
            </a:extLst>
          </p:cNvPr>
          <p:cNvSpPr txBox="1">
            <a:spLocks/>
          </p:cNvSpPr>
          <p:nvPr/>
        </p:nvSpPr>
        <p:spPr bwMode="auto">
          <a:xfrm>
            <a:off x="6139380" y="3005656"/>
            <a:ext cx="223379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>
                <a:solidFill>
                  <a:schemeClr val="tx1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sz="1800" kern="0" dirty="0"/>
              <a:t>Rich Dunk</a:t>
            </a:r>
          </a:p>
          <a:p>
            <a:r>
              <a:rPr lang="en-US" sz="1800" kern="0" dirty="0"/>
              <a:t>Erick </a:t>
            </a:r>
            <a:r>
              <a:rPr lang="en-US" sz="1800" kern="0" dirty="0" err="1"/>
              <a:t>Fredj</a:t>
            </a:r>
            <a:endParaRPr lang="en-US" sz="18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BB769-5E5B-4015-9795-5029DBFE6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4" y="4400396"/>
            <a:ext cx="1688564" cy="6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0"/>
    </mc:Choice>
    <mc:Fallback xmlns="">
      <p:transition spd="slow" advTm="224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2B7889-F013-4F6A-86E2-0C11EDF14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855" y="727325"/>
            <a:ext cx="4393220" cy="3294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C66A9-685D-4435-A13A-DE93768B4E25}"/>
              </a:ext>
            </a:extLst>
          </p:cNvPr>
          <p:cNvSpPr txBox="1"/>
          <p:nvPr/>
        </p:nvSpPr>
        <p:spPr>
          <a:xfrm>
            <a:off x="4312192" y="3859876"/>
            <a:ext cx="30733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Wind profile varied considerably throughout the day, forming a low-level jet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ACF70-0D1D-2242-A925-BF283DA1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34" y="272802"/>
            <a:ext cx="8088146" cy="45452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Wind Profiles, </a:t>
            </a:r>
            <a:r>
              <a:rPr lang="en-US" b="1" i="1" dirty="0"/>
              <a:t>Exploring</a:t>
            </a:r>
            <a:r>
              <a:rPr lang="en-US" b="1" dirty="0"/>
              <a:t> the Wind Resource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A9393-532D-344A-B86C-E1FE4DD63FC6}"/>
              </a:ext>
            </a:extLst>
          </p:cNvPr>
          <p:cNvSpPr/>
          <p:nvPr/>
        </p:nvSpPr>
        <p:spPr>
          <a:xfrm>
            <a:off x="4637988" y="2656114"/>
            <a:ext cx="3400028" cy="531773"/>
          </a:xfrm>
          <a:prstGeom prst="rect">
            <a:avLst/>
          </a:prstGeom>
          <a:solidFill>
            <a:schemeClr val="bg2">
              <a:lumMod val="60000"/>
              <a:lumOff val="40000"/>
              <a:alpha val="49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81504-6631-6C4E-940B-D3B06FB83D45}"/>
              </a:ext>
            </a:extLst>
          </p:cNvPr>
          <p:cNvSpPr txBox="1"/>
          <p:nvPr/>
        </p:nvSpPr>
        <p:spPr>
          <a:xfrm>
            <a:off x="589470" y="3791408"/>
            <a:ext cx="32090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Wind shear coefficients over the span of a year show there is a bimodal distribution.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7423AE-64D3-4163-938B-D1AA1A0AF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26" y="1004376"/>
            <a:ext cx="4060466" cy="2740813"/>
          </a:xfrm>
          <a:prstGeom prst="rect">
            <a:avLst/>
          </a:prstGeom>
        </p:spPr>
      </p:pic>
      <p:pic>
        <p:nvPicPr>
          <p:cNvPr id="1026" name="Picture 2" descr="Free Wind Turbine Cliparts, Download Free Wind Turbine Cliparts png images,  Free ClipArts on Clipart Library">
            <a:extLst>
              <a:ext uri="{FF2B5EF4-FFF2-40B4-BE49-F238E27FC236}">
                <a16:creationId xmlns:a16="http://schemas.microsoft.com/office/drawing/2014/main" id="{793497E5-3DF0-4778-A919-F5789CFE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63" y="1395192"/>
            <a:ext cx="836026" cy="18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564059-DE8B-4B9C-B9EF-B59EC53B5B24}"/>
              </a:ext>
            </a:extLst>
          </p:cNvPr>
          <p:cNvCxnSpPr/>
          <p:nvPr/>
        </p:nvCxnSpPr>
        <p:spPr>
          <a:xfrm>
            <a:off x="2075631" y="1183671"/>
            <a:ext cx="0" cy="223270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5559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2"/>
    </mc:Choice>
    <mc:Fallback xmlns="">
      <p:transition spd="slow" advTm="5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A20BE3-719F-4C61-97EC-510958836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 b="4322"/>
          <a:stretch/>
        </p:blipFill>
        <p:spPr>
          <a:xfrm>
            <a:off x="908709" y="884988"/>
            <a:ext cx="3879847" cy="33966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15889-2FD2-4F03-93C4-27FFFE7F986B}"/>
              </a:ext>
            </a:extLst>
          </p:cNvPr>
          <p:cNvSpPr txBox="1">
            <a:spLocks/>
          </p:cNvSpPr>
          <p:nvPr/>
        </p:nvSpPr>
        <p:spPr>
          <a:xfrm>
            <a:off x="5011665" y="1110870"/>
            <a:ext cx="4087014" cy="36314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2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kern="0" dirty="0"/>
              <a:t>Wind shear has a strong relationship with stability</a:t>
            </a:r>
          </a:p>
          <a:p>
            <a:r>
              <a:rPr lang="en-US" kern="0" dirty="0"/>
              <a:t>Demonstrates 0.14 coefficient assumption as neutral stability</a:t>
            </a:r>
          </a:p>
          <a:p>
            <a:r>
              <a:rPr lang="en-US" kern="0" dirty="0"/>
              <a:t>Place for future research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7AAAA9-6F5E-4060-9CCC-09660C0574B0}"/>
              </a:ext>
            </a:extLst>
          </p:cNvPr>
          <p:cNvSpPr txBox="1">
            <a:spLocks/>
          </p:cNvSpPr>
          <p:nvPr/>
        </p:nvSpPr>
        <p:spPr>
          <a:xfrm>
            <a:off x="2669003" y="115617"/>
            <a:ext cx="3805994" cy="746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kern="0" dirty="0"/>
              <a:t>Wind Shear and Stability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837C8-0D8C-4912-9825-0D139C650334}"/>
              </a:ext>
            </a:extLst>
          </p:cNvPr>
          <p:cNvSpPr/>
          <p:nvPr/>
        </p:nvSpPr>
        <p:spPr>
          <a:xfrm>
            <a:off x="0" y="1504656"/>
            <a:ext cx="12618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Unstable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3755CE-9BE2-4BFD-BA9F-0B417191936A}"/>
              </a:ext>
            </a:extLst>
          </p:cNvPr>
          <p:cNvSpPr/>
          <p:nvPr/>
        </p:nvSpPr>
        <p:spPr>
          <a:xfrm>
            <a:off x="0" y="3238733"/>
            <a:ext cx="12618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8C8EC4-7835-4BA8-86C7-8480E1C91BAA}"/>
              </a:ext>
            </a:extLst>
          </p:cNvPr>
          <p:cNvSpPr/>
          <p:nvPr/>
        </p:nvSpPr>
        <p:spPr>
          <a:xfrm>
            <a:off x="1226997" y="4190604"/>
            <a:ext cx="17168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Low</a:t>
            </a:r>
            <a:r>
              <a:rPr lang="en-US" sz="2000" b="0" cap="none" spc="0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548976-CC43-422D-8EAA-10211D6FA132}"/>
              </a:ext>
            </a:extLst>
          </p:cNvPr>
          <p:cNvSpPr/>
          <p:nvPr/>
        </p:nvSpPr>
        <p:spPr>
          <a:xfrm>
            <a:off x="2787477" y="4190604"/>
            <a:ext cx="17168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</a:t>
            </a:r>
            <a:r>
              <a:rPr lang="en-US" sz="2000" b="0" cap="none" spc="0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27CFF-6C7B-4A1E-8434-53B69463E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0" t="16026" r="12677" b="13498"/>
          <a:stretch/>
        </p:blipFill>
        <p:spPr>
          <a:xfrm>
            <a:off x="1131818" y="861907"/>
            <a:ext cx="3879847" cy="33966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D41D30-5A48-4F05-A8FE-B21BF912466F}"/>
              </a:ext>
            </a:extLst>
          </p:cNvPr>
          <p:cNvCxnSpPr>
            <a:cxnSpLocks/>
          </p:cNvCxnSpPr>
          <p:nvPr/>
        </p:nvCxnSpPr>
        <p:spPr>
          <a:xfrm>
            <a:off x="2848633" y="1035645"/>
            <a:ext cx="0" cy="298122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460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19"/>
    </mc:Choice>
    <mc:Fallback xmlns="">
      <p:transition spd="slow" advTm="5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9B9583-E5FC-4A25-B869-23B8D8B87717}"/>
              </a:ext>
            </a:extLst>
          </p:cNvPr>
          <p:cNvSpPr txBox="1">
            <a:spLocks/>
          </p:cNvSpPr>
          <p:nvPr/>
        </p:nvSpPr>
        <p:spPr>
          <a:xfrm>
            <a:off x="505194" y="779009"/>
            <a:ext cx="7704198" cy="37121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2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dirty="0"/>
              <a:t>RU WRF is effective at understanding oceanographic processes and portraying the area. This is important to the development of the offshore wind industry.</a:t>
            </a:r>
          </a:p>
          <a:p>
            <a:r>
              <a:rPr lang="en-US" kern="0" dirty="0"/>
              <a:t>Future research includes calculating an alpha value from the two heights that all models report at and generating an alpha value to help determine the wind shear of a wind profile dynamically.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FD087C-D775-4516-8D85-058A5E178E00}"/>
              </a:ext>
            </a:extLst>
          </p:cNvPr>
          <p:cNvSpPr txBox="1">
            <a:spLocks/>
          </p:cNvSpPr>
          <p:nvPr/>
        </p:nvSpPr>
        <p:spPr>
          <a:xfrm>
            <a:off x="1843483" y="189328"/>
            <a:ext cx="5457033" cy="746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Conclusions and Future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DAD56-51A5-4959-9F64-A289454DF1FA}"/>
              </a:ext>
            </a:extLst>
          </p:cNvPr>
          <p:cNvSpPr txBox="1"/>
          <p:nvPr/>
        </p:nvSpPr>
        <p:spPr>
          <a:xfrm>
            <a:off x="2308307" y="3902826"/>
            <a:ext cx="4097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jadend@marine.Rutgers.edu </a:t>
            </a:r>
          </a:p>
        </p:txBody>
      </p:sp>
    </p:spTree>
    <p:extLst>
      <p:ext uri="{BB962C8B-B14F-4D97-AF65-F5344CB8AC3E}">
        <p14:creationId xmlns:p14="http://schemas.microsoft.com/office/powerpoint/2010/main" val="373681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5"/>
    </mc:Choice>
    <mc:Fallback xmlns="">
      <p:transition spd="slow" advTm="254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4368B-964B-4A73-8C33-309E9189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1" y="136403"/>
            <a:ext cx="8837987" cy="459725"/>
          </a:xfrm>
        </p:spPr>
        <p:txBody>
          <a:bodyPr/>
          <a:lstStyle/>
          <a:p>
            <a:pPr algn="ctr"/>
            <a:r>
              <a:rPr lang="en-US" sz="2400" b="1" dirty="0"/>
              <a:t>T</a:t>
            </a:r>
            <a:r>
              <a:rPr lang="en-US" sz="2400" b="1" kern="0" dirty="0"/>
              <a:t>he </a:t>
            </a:r>
            <a:r>
              <a:rPr lang="en-US" sz="2400" b="1" dirty="0"/>
              <a:t>N</a:t>
            </a:r>
            <a:r>
              <a:rPr lang="en-US" sz="2400" b="1" kern="0" dirty="0"/>
              <a:t>ew </a:t>
            </a:r>
            <a:r>
              <a:rPr lang="en-US" sz="2400" b="1" dirty="0"/>
              <a:t>E</a:t>
            </a:r>
            <a:r>
              <a:rPr lang="en-US" sz="2400" b="1" kern="0" dirty="0"/>
              <a:t>picenter for Offshore </a:t>
            </a:r>
            <a:r>
              <a:rPr lang="en-US" sz="2400" b="1" dirty="0"/>
              <a:t>W</a:t>
            </a:r>
            <a:r>
              <a:rPr lang="en-US" sz="2400" b="1" kern="0" dirty="0"/>
              <a:t>ind </a:t>
            </a:r>
            <a:r>
              <a:rPr lang="en-US" sz="2400" b="1" dirty="0"/>
              <a:t>D</a:t>
            </a:r>
            <a:r>
              <a:rPr lang="en-US" sz="2400" b="1" kern="0" dirty="0"/>
              <a:t>evelopment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F47C9-9A8D-42CC-8337-2972B97AA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b="14287"/>
          <a:stretch/>
        </p:blipFill>
        <p:spPr>
          <a:xfrm>
            <a:off x="3879884" y="2045025"/>
            <a:ext cx="5102715" cy="2580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F4E08-EBED-456A-B894-8E8EA8E38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13" y="2045025"/>
            <a:ext cx="3573871" cy="2580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2ED79F-D1B8-4085-9049-62673CD6C538}"/>
              </a:ext>
            </a:extLst>
          </p:cNvPr>
          <p:cNvSpPr txBox="1"/>
          <p:nvPr/>
        </p:nvSpPr>
        <p:spPr>
          <a:xfrm>
            <a:off x="611284" y="731402"/>
            <a:ext cx="7790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03030"/>
                </a:solidFill>
                <a:effectLst/>
                <a:latin typeface="+mn-lt"/>
              </a:rPr>
              <a:t>NJ Gov. Phil Murphy's plan; 7,500 megawatts of offshore wind energy supporting the power grid and reducing greenhouse gas emissions by 2035.</a:t>
            </a:r>
          </a:p>
          <a:p>
            <a:endParaRPr lang="en-US" sz="1600" dirty="0">
              <a:solidFill>
                <a:srgbClr val="30303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Carbon-free energy to 1.5 million New Jersey homes</a:t>
            </a:r>
          </a:p>
        </p:txBody>
      </p:sp>
    </p:spTree>
    <p:extLst>
      <p:ext uri="{BB962C8B-B14F-4D97-AF65-F5344CB8AC3E}">
        <p14:creationId xmlns:p14="http://schemas.microsoft.com/office/powerpoint/2010/main" val="15274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78"/>
    </mc:Choice>
    <mc:Fallback xmlns="">
      <p:transition spd="slow" advTm="273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3E807A1-53B7-461C-A22B-B137402967DE}"/>
              </a:ext>
            </a:extLst>
          </p:cNvPr>
          <p:cNvSpPr txBox="1">
            <a:spLocks/>
          </p:cNvSpPr>
          <p:nvPr/>
        </p:nvSpPr>
        <p:spPr>
          <a:xfrm>
            <a:off x="1778726" y="121488"/>
            <a:ext cx="5525254" cy="5875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b="1" kern="0" dirty="0"/>
              <a:t>Wind Resource Assessment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D2F7BD-389A-4B6E-9A2B-0CCB1766E008}"/>
              </a:ext>
            </a:extLst>
          </p:cNvPr>
          <p:cNvSpPr txBox="1">
            <a:spLocks/>
          </p:cNvSpPr>
          <p:nvPr/>
        </p:nvSpPr>
        <p:spPr>
          <a:xfrm>
            <a:off x="6159567" y="1072513"/>
            <a:ext cx="2947285" cy="3483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2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sz="2000" kern="0" dirty="0"/>
              <a:t>We need models because they are the best way to survey an area in this manner. </a:t>
            </a:r>
          </a:p>
          <a:p>
            <a:r>
              <a:rPr lang="en-US" sz="2000" kern="0" dirty="0"/>
              <a:t>Models need to be validated.</a:t>
            </a:r>
          </a:p>
          <a:p>
            <a:pPr marL="0" indent="0">
              <a:buNone/>
            </a:pPr>
            <a:endParaRPr lang="en-US" sz="20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AE777-E88A-43A5-9BAE-5297B136E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t="3909" r="6861" b="4515"/>
          <a:stretch/>
        </p:blipFill>
        <p:spPr>
          <a:xfrm>
            <a:off x="37148" y="1049035"/>
            <a:ext cx="2943185" cy="3215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E7102B-9A62-454D-9832-27EA66BA0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2972" r="8432" b="5094"/>
          <a:stretch/>
        </p:blipFill>
        <p:spPr>
          <a:xfrm>
            <a:off x="3021007" y="1010806"/>
            <a:ext cx="2920668" cy="325953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1FBAA4C-22E2-426C-8E5E-7910643F6E62}"/>
              </a:ext>
            </a:extLst>
          </p:cNvPr>
          <p:cNvCxnSpPr/>
          <p:nvPr/>
        </p:nvCxnSpPr>
        <p:spPr>
          <a:xfrm>
            <a:off x="2266366" y="1907337"/>
            <a:ext cx="13856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864518-A91E-4AE3-9743-BCDB13998C94}"/>
              </a:ext>
            </a:extLst>
          </p:cNvPr>
          <p:cNvCxnSpPr/>
          <p:nvPr/>
        </p:nvCxnSpPr>
        <p:spPr>
          <a:xfrm>
            <a:off x="2266366" y="3249018"/>
            <a:ext cx="13856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604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7"/>
    </mc:Choice>
    <mc:Fallback xmlns="">
      <p:transition spd="slow" advTm="3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E059CA-1010-0E42-9AC4-770A9D188418}"/>
              </a:ext>
            </a:extLst>
          </p:cNvPr>
          <p:cNvSpPr txBox="1"/>
          <p:nvPr/>
        </p:nvSpPr>
        <p:spPr>
          <a:xfrm>
            <a:off x="525333" y="106695"/>
            <a:ext cx="846491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75" b="1" dirty="0"/>
              <a:t>Modeling NJ’s Wind Resource: RU-WRF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8AE02-29DA-324A-A8A3-AC01701AD622}"/>
              </a:ext>
            </a:extLst>
          </p:cNvPr>
          <p:cNvSpPr txBox="1"/>
          <p:nvPr/>
        </p:nvSpPr>
        <p:spPr>
          <a:xfrm>
            <a:off x="242114" y="986700"/>
            <a:ext cx="40304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Run daily since 2011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Modeling done at 1 km, 3 km, and 9 km resolution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Hourly data, to allow for various types of analysis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Utilizes RUCOOL temperature data to capture coastal upwelling, a large driver of coastal wind features like sea breezes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87EE5-C407-9540-A3E8-786DC29FCBEC}"/>
              </a:ext>
            </a:extLst>
          </p:cNvPr>
          <p:cNvSpPr txBox="1"/>
          <p:nvPr/>
        </p:nvSpPr>
        <p:spPr>
          <a:xfrm>
            <a:off x="4205765" y="4015049"/>
            <a:ext cx="262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Data and daily weather maps: </a:t>
            </a:r>
            <a:r>
              <a:rPr lang="en-US" sz="1400" dirty="0" err="1"/>
              <a:t>rucool.marine.rutgers.edu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A960DB-52EE-49D2-BDBF-B0AB70B58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23902" r="7871" b="21269"/>
          <a:stretch/>
        </p:blipFill>
        <p:spPr>
          <a:xfrm>
            <a:off x="4205765" y="785707"/>
            <a:ext cx="4824902" cy="31620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2DE3892-7C2B-42D6-A06E-ED6278ECE8A0}"/>
              </a:ext>
            </a:extLst>
          </p:cNvPr>
          <p:cNvCxnSpPr/>
          <p:nvPr/>
        </p:nvCxnSpPr>
        <p:spPr>
          <a:xfrm flipH="1">
            <a:off x="6900941" y="3177666"/>
            <a:ext cx="7577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88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9"/>
    </mc:Choice>
    <mc:Fallback xmlns="">
      <p:transition spd="slow" advTm="3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1F13-99F6-49DB-8D92-F51700192403}"/>
              </a:ext>
            </a:extLst>
          </p:cNvPr>
          <p:cNvSpPr txBox="1">
            <a:spLocks/>
          </p:cNvSpPr>
          <p:nvPr/>
        </p:nvSpPr>
        <p:spPr>
          <a:xfrm>
            <a:off x="5619493" y="841377"/>
            <a:ext cx="3524507" cy="14976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01567-E29E-4F61-AD5B-22B92749D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1377"/>
            <a:ext cx="5800456" cy="3784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58A45-8E39-4DF0-A3EA-18940C61A753}"/>
              </a:ext>
            </a:extLst>
          </p:cNvPr>
          <p:cNvSpPr txBox="1"/>
          <p:nvPr/>
        </p:nvSpPr>
        <p:spPr>
          <a:xfrm>
            <a:off x="886614" y="161212"/>
            <a:ext cx="737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Observational Points off the Coast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FBB01-7F78-4020-90F8-8D526DC2391B}"/>
              </a:ext>
            </a:extLst>
          </p:cNvPr>
          <p:cNvSpPr txBox="1"/>
          <p:nvPr/>
        </p:nvSpPr>
        <p:spPr>
          <a:xfrm>
            <a:off x="5845958" y="745987"/>
            <a:ext cx="30715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Limited amount of buoys in the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 all have publicly available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Readings do not reach heights as tall as the tops of wind turbine blades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Technology has only been made available recently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71D02A-78BF-41F8-A605-C21E1E3677C9}"/>
              </a:ext>
            </a:extLst>
          </p:cNvPr>
          <p:cNvSpPr/>
          <p:nvPr/>
        </p:nvSpPr>
        <p:spPr>
          <a:xfrm>
            <a:off x="2869497" y="3062170"/>
            <a:ext cx="611285" cy="272106"/>
          </a:xfrm>
          <a:prstGeom prst="roundRect">
            <a:avLst>
              <a:gd name="adj" fmla="val 156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9F8C1F-3636-4AF5-88F7-11571D1B7C9F}"/>
              </a:ext>
            </a:extLst>
          </p:cNvPr>
          <p:cNvSpPr/>
          <p:nvPr/>
        </p:nvSpPr>
        <p:spPr>
          <a:xfrm>
            <a:off x="3834417" y="2192540"/>
            <a:ext cx="697167" cy="287960"/>
          </a:xfrm>
          <a:prstGeom prst="roundRect">
            <a:avLst>
              <a:gd name="adj" fmla="val 156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1D95DB-6073-4E2B-BD6F-8B373453B719}"/>
              </a:ext>
            </a:extLst>
          </p:cNvPr>
          <p:cNvSpPr/>
          <p:nvPr/>
        </p:nvSpPr>
        <p:spPr>
          <a:xfrm>
            <a:off x="1864164" y="3502530"/>
            <a:ext cx="661803" cy="468290"/>
          </a:xfrm>
          <a:prstGeom prst="roundRect">
            <a:avLst>
              <a:gd name="adj" fmla="val 1565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021D00-615D-487D-992B-087E0B55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51" y="3020678"/>
            <a:ext cx="1056825" cy="1228271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6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44"/>
    </mc:Choice>
    <mc:Fallback xmlns="">
      <p:transition spd="slow" advTm="28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C37C1F-A685-4F9A-A522-CCE0925D82CF}"/>
              </a:ext>
            </a:extLst>
          </p:cNvPr>
          <p:cNvSpPr txBox="1">
            <a:spLocks/>
          </p:cNvSpPr>
          <p:nvPr/>
        </p:nvSpPr>
        <p:spPr>
          <a:xfrm>
            <a:off x="6082558" y="1069915"/>
            <a:ext cx="2928013" cy="253688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Validation is done at 160m, closest reported level to the hub height of 15MW wind turbines.</a:t>
            </a:r>
          </a:p>
          <a:p>
            <a:r>
              <a:rPr lang="en-US" sz="1800" dirty="0"/>
              <a:t>Between all models we  test them at the levels they are publicly available, these heights are 10m and 80m. </a:t>
            </a:r>
          </a:p>
          <a:p>
            <a:r>
              <a:rPr lang="en-US" sz="1800" dirty="0"/>
              <a:t>Models included are, NAM, HRRR, and GFS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D97E7F-136B-4208-8A72-B1075AB697F7}"/>
              </a:ext>
            </a:extLst>
          </p:cNvPr>
          <p:cNvSpPr txBox="1"/>
          <p:nvPr/>
        </p:nvSpPr>
        <p:spPr>
          <a:xfrm>
            <a:off x="1596410" y="329292"/>
            <a:ext cx="595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Model Validation for Wind Speeds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62E1-B279-424C-8AEC-AAC9FA66B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3" t="6788" r="8362" b="3329"/>
          <a:stretch/>
        </p:blipFill>
        <p:spPr>
          <a:xfrm>
            <a:off x="65675" y="1045750"/>
            <a:ext cx="6109963" cy="32938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1EA6CA-FFCE-4C26-BCC6-043BD12D2D9F}"/>
              </a:ext>
            </a:extLst>
          </p:cNvPr>
          <p:cNvSpPr/>
          <p:nvPr/>
        </p:nvSpPr>
        <p:spPr>
          <a:xfrm>
            <a:off x="899243" y="1247828"/>
            <a:ext cx="697167" cy="793153"/>
          </a:xfrm>
          <a:prstGeom prst="roundRect">
            <a:avLst>
              <a:gd name="adj" fmla="val 156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13E844-BF09-4A5F-983D-67271EE62E91}"/>
              </a:ext>
            </a:extLst>
          </p:cNvPr>
          <p:cNvSpPr/>
          <p:nvPr/>
        </p:nvSpPr>
        <p:spPr>
          <a:xfrm>
            <a:off x="4839753" y="3221227"/>
            <a:ext cx="742634" cy="826214"/>
          </a:xfrm>
          <a:prstGeom prst="roundRect">
            <a:avLst>
              <a:gd name="adj" fmla="val 156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F15078-80AB-419D-AC30-9E85E904AC0E}"/>
              </a:ext>
            </a:extLst>
          </p:cNvPr>
          <p:cNvSpPr/>
          <p:nvPr/>
        </p:nvSpPr>
        <p:spPr>
          <a:xfrm>
            <a:off x="2674750" y="1343813"/>
            <a:ext cx="826240" cy="555713"/>
          </a:xfrm>
          <a:prstGeom prst="roundRect">
            <a:avLst>
              <a:gd name="adj" fmla="val 1565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1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9"/>
    </mc:Choice>
    <mc:Fallback xmlns="">
      <p:transition spd="slow" advTm="3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1B033A-A04E-4CAE-A4C5-3766B1094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1" t="4428" r="10193"/>
          <a:stretch/>
        </p:blipFill>
        <p:spPr>
          <a:xfrm>
            <a:off x="143762" y="1053431"/>
            <a:ext cx="4304012" cy="3567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BADA9-4EEC-4326-80B1-584067615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3" t="4520" r="8219"/>
          <a:stretch/>
        </p:blipFill>
        <p:spPr>
          <a:xfrm>
            <a:off x="4447774" y="1050873"/>
            <a:ext cx="4445510" cy="3569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F9CA5F-0FFD-49E1-B08A-F3C68FE93C07}"/>
              </a:ext>
            </a:extLst>
          </p:cNvPr>
          <p:cNvSpPr txBox="1"/>
          <p:nvPr/>
        </p:nvSpPr>
        <p:spPr>
          <a:xfrm>
            <a:off x="736847" y="343533"/>
            <a:ext cx="7670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Wind Distributions, </a:t>
            </a:r>
            <a:r>
              <a:rPr lang="en-US" sz="3200" b="1" i="1" dirty="0"/>
              <a:t>Exploring</a:t>
            </a:r>
            <a:r>
              <a:rPr lang="en-US" sz="3200" b="1" dirty="0"/>
              <a:t> the Data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EF63BB-3E2F-44F8-8B64-2E771D8EC6D6}"/>
              </a:ext>
            </a:extLst>
          </p:cNvPr>
          <p:cNvCxnSpPr/>
          <p:nvPr/>
        </p:nvCxnSpPr>
        <p:spPr>
          <a:xfrm flipH="1" flipV="1">
            <a:off x="1697450" y="3475730"/>
            <a:ext cx="484985" cy="5051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733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5"/>
    </mc:Choice>
    <mc:Fallback xmlns="">
      <p:transition spd="slow" advTm="3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DCA1D-FCC4-41ED-8BEA-C8ADB6813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2" y="969969"/>
            <a:ext cx="4464368" cy="3314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2F9D2-7C16-46CD-BBC4-E593E4848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522" y="969969"/>
            <a:ext cx="4464369" cy="3314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BD5FB-96A6-41DC-9E57-7A25008E621E}"/>
              </a:ext>
            </a:extLst>
          </p:cNvPr>
          <p:cNvSpPr txBox="1"/>
          <p:nvPr/>
        </p:nvSpPr>
        <p:spPr>
          <a:xfrm>
            <a:off x="787369" y="274371"/>
            <a:ext cx="7670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Wind Distributions, </a:t>
            </a:r>
            <a:r>
              <a:rPr lang="en-US" sz="3200" b="1" i="1" dirty="0"/>
              <a:t>Exploring</a:t>
            </a:r>
            <a:r>
              <a:rPr lang="en-US" sz="3200" b="1" dirty="0"/>
              <a:t> the Data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12B332-084A-4FFC-A7B2-8B84DF3C9878}"/>
              </a:ext>
            </a:extLst>
          </p:cNvPr>
          <p:cNvCxnSpPr/>
          <p:nvPr/>
        </p:nvCxnSpPr>
        <p:spPr>
          <a:xfrm flipH="1">
            <a:off x="6764539" y="1626723"/>
            <a:ext cx="293012" cy="631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1FA881-50F5-4B80-935E-ED6E660C8380}"/>
              </a:ext>
            </a:extLst>
          </p:cNvPr>
          <p:cNvCxnSpPr>
            <a:cxnSpLocks/>
          </p:cNvCxnSpPr>
          <p:nvPr/>
        </p:nvCxnSpPr>
        <p:spPr>
          <a:xfrm>
            <a:off x="4735199" y="1414541"/>
            <a:ext cx="590381" cy="4807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9913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3"/>
    </mc:Choice>
    <mc:Fallback xmlns="">
      <p:transition spd="slow" advTm="4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4240B49-CCB0-4DDE-8742-AB617C3A82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7"/>
          <a:stretch/>
        </p:blipFill>
        <p:spPr>
          <a:xfrm>
            <a:off x="1171646" y="1762845"/>
            <a:ext cx="2784834" cy="1130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2F146-1613-4901-A3C3-401B17A5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6837"/>
            <a:ext cx="8229600" cy="606029"/>
          </a:xfrm>
        </p:spPr>
        <p:txBody>
          <a:bodyPr/>
          <a:lstStyle/>
          <a:p>
            <a:pPr algn="ctr"/>
            <a:r>
              <a:rPr lang="en-US" b="1" dirty="0"/>
              <a:t>Wind Shear Calculation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C3B62-335A-47C8-A5CA-774D707E5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6505" r="8499" b="1831"/>
          <a:stretch/>
        </p:blipFill>
        <p:spPr bwMode="auto">
          <a:xfrm>
            <a:off x="4572000" y="887493"/>
            <a:ext cx="3935902" cy="3368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BCF0B-A1B0-420D-894D-7F0DFA3E169E}"/>
              </a:ext>
            </a:extLst>
          </p:cNvPr>
          <p:cNvSpPr txBox="1"/>
          <p:nvPr/>
        </p:nvSpPr>
        <p:spPr>
          <a:xfrm>
            <a:off x="722853" y="1027190"/>
            <a:ext cx="358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Power law for winds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5005E7-32C7-46ED-8AEE-EF84B88595C6}"/>
              </a:ext>
            </a:extLst>
          </p:cNvPr>
          <p:cNvSpPr/>
          <p:nvPr/>
        </p:nvSpPr>
        <p:spPr>
          <a:xfrm>
            <a:off x="6216851" y="1227623"/>
            <a:ext cx="1348866" cy="2697731"/>
          </a:xfrm>
          <a:prstGeom prst="rect">
            <a:avLst/>
          </a:prstGeom>
          <a:blipFill>
            <a:blip r:embed="rId6">
              <a:alphaModFix amt="50000"/>
            </a:blip>
            <a:stretch>
              <a:fillRect t="1000" r="2000"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E31D1F-6EEB-462D-B714-1FA6C38F052C}"/>
              </a:ext>
            </a:extLst>
          </p:cNvPr>
          <p:cNvSpPr txBox="1"/>
          <p:nvPr/>
        </p:nvSpPr>
        <p:spPr>
          <a:xfrm>
            <a:off x="636099" y="2919425"/>
            <a:ext cx="3935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</a:t>
            </a:r>
            <a:r>
              <a:rPr lang="en-US" dirty="0"/>
              <a:t> = Wind Speed</a:t>
            </a:r>
          </a:p>
          <a:p>
            <a:r>
              <a:rPr lang="en-US" i="1" dirty="0"/>
              <a:t>z</a:t>
            </a:r>
            <a:r>
              <a:rPr lang="en-US" dirty="0"/>
              <a:t> = height</a:t>
            </a:r>
          </a:p>
          <a:p>
            <a:r>
              <a:rPr lang="en-US" i="1" dirty="0"/>
              <a:t>1 = lower height, 2 = higher</a:t>
            </a:r>
            <a:endParaRPr lang="en-US" dirty="0"/>
          </a:p>
          <a:p>
            <a:r>
              <a:rPr lang="en-US" dirty="0"/>
              <a:t>α = Wind Shear Coefficient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1F73E7-F384-4B0B-9500-4E1FEAB9254E}"/>
              </a:ext>
            </a:extLst>
          </p:cNvPr>
          <p:cNvSpPr/>
          <p:nvPr/>
        </p:nvSpPr>
        <p:spPr>
          <a:xfrm>
            <a:off x="5049854" y="3642443"/>
            <a:ext cx="1828800" cy="23744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6E6791-788E-4D9A-BE83-DDA740B0ABDE}"/>
              </a:ext>
            </a:extLst>
          </p:cNvPr>
          <p:cNvSpPr/>
          <p:nvPr/>
        </p:nvSpPr>
        <p:spPr>
          <a:xfrm>
            <a:off x="6747302" y="2892232"/>
            <a:ext cx="1651983" cy="2374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3790DF8-DF72-4410-8921-E680F6A61C45}"/>
              </a:ext>
            </a:extLst>
          </p:cNvPr>
          <p:cNvSpPr/>
          <p:nvPr/>
        </p:nvSpPr>
        <p:spPr>
          <a:xfrm>
            <a:off x="3076628" y="2438470"/>
            <a:ext cx="479933" cy="42935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9E033CD-296D-4120-B686-A2B8D3C4692E}"/>
              </a:ext>
            </a:extLst>
          </p:cNvPr>
          <p:cNvSpPr/>
          <p:nvPr/>
        </p:nvSpPr>
        <p:spPr>
          <a:xfrm>
            <a:off x="3076629" y="1819890"/>
            <a:ext cx="479932" cy="4293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4E0C9E9-5B32-4C79-AC66-8FD84113F2F3}"/>
              </a:ext>
            </a:extLst>
          </p:cNvPr>
          <p:cNvSpPr/>
          <p:nvPr/>
        </p:nvSpPr>
        <p:spPr>
          <a:xfrm>
            <a:off x="1231691" y="2072997"/>
            <a:ext cx="576901" cy="5003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9E9146-340A-4CF6-AEE0-4564DC974A58}"/>
              </a:ext>
            </a:extLst>
          </p:cNvPr>
          <p:cNvSpPr/>
          <p:nvPr/>
        </p:nvSpPr>
        <p:spPr>
          <a:xfrm>
            <a:off x="2270560" y="2074213"/>
            <a:ext cx="576902" cy="50034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04103A-5C2F-449C-B7DD-DC703BB4F385}"/>
              </a:ext>
            </a:extLst>
          </p:cNvPr>
          <p:cNvSpPr/>
          <p:nvPr/>
        </p:nvSpPr>
        <p:spPr>
          <a:xfrm>
            <a:off x="3659164" y="1696062"/>
            <a:ext cx="382905" cy="3829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6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89"/>
    </mc:Choice>
    <mc:Fallback xmlns="">
      <p:transition spd="slow" advTm="5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4.6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heme/theme1.xml><?xml version="1.0" encoding="utf-8"?>
<a:theme xmlns:a="http://schemas.openxmlformats.org/drawingml/2006/main" name="_RU_template_SHIELD_logotype_4x3 standard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4CF5AE6-B6CA-3F4A-9C9C-435133A75159}" vid="{121D9989-4B43-8B47-A74D-631364E86F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31675</TotalTime>
  <Words>444</Words>
  <Application>Microsoft Macintosh PowerPoint</Application>
  <PresentationFormat>On-screen Show (16:9)</PresentationFormat>
  <Paragraphs>67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_RU_template_SHIELD_logotype_4x3 standard</vt:lpstr>
      <vt:lpstr>Weather Research and Forecasting model validation with NREL specifications over the New York / New Jersey Bight</vt:lpstr>
      <vt:lpstr>The New Epicenter for Offshore Wind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Shear Calculation</vt:lpstr>
      <vt:lpstr>Wind Profiles, Exploring the Wind Resource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Brodie</dc:creator>
  <cp:lastModifiedBy>Microsoft Office User</cp:lastModifiedBy>
  <cp:revision>46</cp:revision>
  <dcterms:created xsi:type="dcterms:W3CDTF">2020-10-28T14:06:25Z</dcterms:created>
  <dcterms:modified xsi:type="dcterms:W3CDTF">2021-10-05T18:37:26Z</dcterms:modified>
</cp:coreProperties>
</file>