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548" r:id="rId6"/>
    <p:sldId id="549" r:id="rId7"/>
    <p:sldId id="261" r:id="rId8"/>
    <p:sldId id="262" r:id="rId9"/>
    <p:sldId id="266" r:id="rId10"/>
    <p:sldId id="267" r:id="rId11"/>
    <p:sldId id="268" r:id="rId12"/>
    <p:sldId id="545" r:id="rId13"/>
    <p:sldId id="546" r:id="rId14"/>
    <p:sldId id="5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3FD83-20B4-7043-9C2D-C47E5BA63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2DD0F-9227-8345-9EDB-A6A3A8B92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CA3D-C39C-C441-A8C8-A4221886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5CB05-9F0F-334B-A627-28964E07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DAA7-F3F0-4F49-8E73-D851A21C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6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E637-93FC-074E-97D0-8BABD5B4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CF2D7-7FCF-D447-A385-F87C68F2A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D1E7E-06E1-9347-98CF-6AC56E265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3C3A0-9383-2C4C-AB8D-FD0B4904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EA619-E8F4-8548-B4F9-A11477130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7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D31120-D24C-6B45-BDD3-5DFB9C0D3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1B5D0-2DEE-CB4C-8671-1A67ED30D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0FDF7-415D-CF47-A47D-337FB11C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59FFE-EC69-DC4F-8013-C98EEB1E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3E44F-34F1-0D47-858A-B7DF6BB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5ABC-F624-7C4B-9E0C-5E7D4135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86E89-3763-1046-A787-056D33026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0AAFE-414C-B742-8606-BFD6FA7A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275F7-8644-2D4C-8525-9EDEECAB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6BAA1-B236-A347-85A9-B9DCE433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0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3EAA-A2F4-504E-80BB-90B8C27A5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213F5-4277-404E-A139-BC84AD3D8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90764-4DBD-0340-8370-C4F41949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35BC5-5357-A042-9315-4BC86C10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CC0DE-5DBC-EC45-8EAF-44F5B0BB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EE55B-B054-C04F-8DCE-22DAD3EB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0A838-D510-5D40-96CA-138CE3EB7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52554-B037-A044-BF54-F498B1A11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05E2B-9932-FB4F-B805-09235035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DAB6B-470D-C84A-9D54-8065DA9C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E1A6D-CED8-5C4B-9338-E544105B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0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A26E-4E08-6648-B827-56CF4981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636B4-56D8-FD4A-B684-6C7506FBC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5CDCA-FC76-7C4D-B699-70E750731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FA17D-8CB2-7F4A-A14E-48F2C23FF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6EABD4-6206-2F40-A30C-E5775F447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CE3B1-F975-0041-A08F-8515152D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A7388-4E4C-A94C-8279-E50E36C1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790AB1-37FF-F440-9C19-44C1F5D6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4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257B-3F6E-534A-B9EB-DB516F31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0ACB5-E9DE-0846-B1F3-9AA71542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80C4F-2849-3A4E-86C8-3C4E582C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A9B19-E0C9-A849-B094-70DE4943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9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A8E15-50B1-1E40-97E4-83B657DE4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A036E-89E5-F04C-9FDB-DF6531DA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F0152-3EAC-1945-8F1C-74E0B451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7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8D57-E919-444B-99D4-216E6125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A19A9-5E04-044F-9BE8-9D5DB7E58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CFF30-D85B-9647-8F45-341AD7C23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6AF56-2607-A045-91EE-E0B77080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80C14-E7D9-CB45-978A-EAD75799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8CCDF-2575-F14A-B689-0F36A7DE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6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9658-6AB9-6E4F-BBD3-A65544F2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1B027-14D8-E14A-94C4-BDEC9FA8B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7749A-C7FC-9244-898E-880F26D4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84917-FDD5-AA4C-BCE1-BAC0C591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314A8-EAAD-AB45-8AC2-001F2E5E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B6C83-7A51-D44A-8323-5035DA18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45378-3DF0-9F4B-AF9D-530E5BE6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D0455-EECC-EC49-95C3-66D703E77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AAA62-36D9-BE40-9684-996180217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C88ED-3C0C-FF4F-900D-DAB4B0FC0790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94F69-E6A8-2D42-A33B-6A7EB2D1F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01C0F-DDE2-0746-996B-AEF7785B5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FACDD-88DE-BA41-8233-EBE8882A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0D70-6A7B-5A4D-B559-1B372679C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Mid-Atlantic Offshore Wind Energy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14433-F1FF-4145-8D90-5043483517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Josh Kohut and Joe Brodie</a:t>
            </a:r>
          </a:p>
        </p:txBody>
      </p:sp>
    </p:spTree>
    <p:extLst>
      <p:ext uri="{BB962C8B-B14F-4D97-AF65-F5344CB8AC3E}">
        <p14:creationId xmlns:p14="http://schemas.microsoft.com/office/powerpoint/2010/main" val="3198866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1C23-BE27-4E4F-860D-F9A7E4F7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State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4EA4B-7A0A-C341-8B00-A6891BA12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818"/>
            <a:ext cx="5181600" cy="5168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State energy offices (regulatory and research)</a:t>
            </a:r>
          </a:p>
          <a:p>
            <a:pPr lvl="1"/>
            <a:r>
              <a:rPr lang="en-US" dirty="0"/>
              <a:t>NY State Energy Research and Development Authority (NYSERDA)</a:t>
            </a:r>
          </a:p>
          <a:p>
            <a:pPr lvl="1"/>
            <a:r>
              <a:rPr lang="en-US" dirty="0"/>
              <a:t>MA Clean Energy Center (</a:t>
            </a:r>
            <a:r>
              <a:rPr lang="en-US" dirty="0" err="1"/>
              <a:t>MassCEC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NJ Board of Public Utilities (NJBPU)</a:t>
            </a:r>
          </a:p>
          <a:p>
            <a:pPr lvl="1"/>
            <a:r>
              <a:rPr lang="en-US" dirty="0"/>
              <a:t>NY Public Service Commission (NY PSC)</a:t>
            </a:r>
          </a:p>
          <a:p>
            <a:pPr lvl="1"/>
            <a:r>
              <a:rPr lang="en-US" dirty="0"/>
              <a:t>DE Public Service Commission (DE PSC)</a:t>
            </a:r>
          </a:p>
          <a:p>
            <a:pPr lvl="1"/>
            <a:r>
              <a:rPr lang="en-US" dirty="0"/>
              <a:t>MA Department of Public Utilities (MA DPU)</a:t>
            </a:r>
          </a:p>
          <a:p>
            <a:pPr lvl="1"/>
            <a:r>
              <a:rPr lang="en-US" dirty="0"/>
              <a:t>RI Office of Energy Resources (RI OER)</a:t>
            </a:r>
          </a:p>
          <a:p>
            <a:pPr lvl="1"/>
            <a:r>
              <a:rPr lang="en-US" dirty="0"/>
              <a:t>CT Department of Energy and Environmental Protection (CT DEEP)</a:t>
            </a:r>
          </a:p>
          <a:p>
            <a:pPr lvl="1"/>
            <a:r>
              <a:rPr lang="en-US" dirty="0"/>
              <a:t>MD Energy Administration (MEA)</a:t>
            </a:r>
          </a:p>
          <a:p>
            <a:pPr lvl="1"/>
            <a:r>
              <a:rPr lang="en-US" dirty="0"/>
              <a:t>VA Department of Mines, Minerals, and Energy (VA DMME)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2B9E3-0117-E04A-8F53-532ADC3B6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3818"/>
            <a:ext cx="5181600" cy="5168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State environmental offices</a:t>
            </a:r>
          </a:p>
          <a:p>
            <a:pPr lvl="1"/>
            <a:r>
              <a:rPr lang="en-US" dirty="0"/>
              <a:t>NJ Department of Environmental Protection (NJ DEP)</a:t>
            </a:r>
          </a:p>
          <a:p>
            <a:pPr lvl="1"/>
            <a:r>
              <a:rPr lang="en-US" dirty="0"/>
              <a:t>NY Department of Environmental Conservation (NY DEC)</a:t>
            </a:r>
          </a:p>
          <a:p>
            <a:pPr lvl="1"/>
            <a:r>
              <a:rPr lang="en-US" dirty="0"/>
              <a:t>DE Department of Natural Resources and Environmental Control (DNREC)</a:t>
            </a:r>
          </a:p>
          <a:p>
            <a:pPr lvl="1"/>
            <a:r>
              <a:rPr lang="en-US" dirty="0"/>
              <a:t>MA Department of Environmental Protection (MA DEP)</a:t>
            </a:r>
          </a:p>
          <a:p>
            <a:pPr lvl="1"/>
            <a:r>
              <a:rPr lang="en-US" dirty="0"/>
              <a:t>RI Department of Environmental Management (RI DEM)</a:t>
            </a:r>
          </a:p>
          <a:p>
            <a:pPr lvl="1"/>
            <a:r>
              <a:rPr lang="en-US" dirty="0"/>
              <a:t>MD Department of the Environment (MDE)</a:t>
            </a:r>
          </a:p>
          <a:p>
            <a:pPr lvl="1"/>
            <a:r>
              <a:rPr lang="en-US" dirty="0"/>
              <a:t>VA Department of Environmental Quality (VA DEQ)</a:t>
            </a:r>
          </a:p>
          <a:p>
            <a:r>
              <a:rPr lang="en-US" dirty="0"/>
              <a:t>Other state agencies</a:t>
            </a:r>
          </a:p>
          <a:p>
            <a:pPr lvl="1"/>
            <a:r>
              <a:rPr lang="en-US" dirty="0"/>
              <a:t>Economic Development (i.e. NJ EDA)</a:t>
            </a:r>
          </a:p>
          <a:p>
            <a:pPr lvl="1"/>
            <a:r>
              <a:rPr lang="en-US" dirty="0"/>
              <a:t>Labor/Workforce Development</a:t>
            </a:r>
          </a:p>
          <a:p>
            <a:pPr lvl="1"/>
            <a:r>
              <a:rPr lang="en-US" dirty="0"/>
              <a:t>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2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27FD0-E9EB-7044-A44C-DCAB8424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Developers, Generators, Grid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34C33-C9BF-4B40-AFB1-D51D0C8E9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66717" cy="4351338"/>
          </a:xfrm>
        </p:spPr>
        <p:txBody>
          <a:bodyPr/>
          <a:lstStyle/>
          <a:p>
            <a:r>
              <a:rPr lang="en-US" dirty="0"/>
              <a:t>Independent System Operators (ISO)</a:t>
            </a:r>
          </a:p>
          <a:p>
            <a:pPr lvl="1"/>
            <a:r>
              <a:rPr lang="en-US" dirty="0"/>
              <a:t>PJM (NJ, PA, DE, VA)</a:t>
            </a:r>
          </a:p>
          <a:p>
            <a:pPr lvl="1"/>
            <a:r>
              <a:rPr lang="en-US" dirty="0"/>
              <a:t>NYISO (NY state, NYC, western half of Long Island)</a:t>
            </a:r>
          </a:p>
          <a:p>
            <a:pPr lvl="1"/>
            <a:r>
              <a:rPr lang="en-US" dirty="0"/>
              <a:t>ISO New England (MA, CT, RI, NH, VT, ME, eastern half of Long Island)</a:t>
            </a:r>
          </a:p>
          <a:p>
            <a:r>
              <a:rPr lang="en-US" dirty="0"/>
              <a:t>Developers (at right)</a:t>
            </a:r>
          </a:p>
          <a:p>
            <a:r>
              <a:rPr lang="en-US" dirty="0"/>
              <a:t>Others</a:t>
            </a:r>
          </a:p>
          <a:p>
            <a:pPr lvl="1"/>
            <a:r>
              <a:rPr lang="en-US" dirty="0" err="1"/>
              <a:t>Anbaric</a:t>
            </a:r>
            <a:r>
              <a:rPr lang="en-US" dirty="0"/>
              <a:t> – transmission backbone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A6A93-1765-6A49-905B-FD20DCB5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917" y="1484945"/>
            <a:ext cx="5143928" cy="51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2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95" y="97631"/>
            <a:ext cx="4127501" cy="1130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BCC35E-D11D-0D4C-BD57-F16FA7B3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National Offshore Wind R&amp;D Consortium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2671" y="1325563"/>
            <a:ext cx="7007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 nationally focused, independent, not-for-profit organization dedicated to managing industry-focused research and development of offshore wind to maximize economic benefits for the U.S.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795" y="2511293"/>
            <a:ext cx="136028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effectLst/>
              </a:rPr>
              <a:t>The United States Department of Energy (DOE)</a:t>
            </a:r>
            <a:r>
              <a:rPr lang="en-US" dirty="0">
                <a:effectLst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New York State Energy Research and Development Authority (NYSERDA)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The Advanced Energy Research Technology Center (AERTC) at Stony Brook University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The Carbon Trust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Renewables Consulting Group (RCG)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i="1" dirty="0"/>
              <a:t>In addition to the U.S. DOE and NYSERDA, public sponsors of the Consortium include: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Virginia Department of Mines, Minerals and Energy (DMME)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Massachusetts Clean Energy Center (</a:t>
            </a:r>
            <a:r>
              <a:rPr lang="en-US" b="1" dirty="0" err="1"/>
              <a:t>MassCEC</a:t>
            </a:r>
            <a:r>
              <a:rPr lang="en-US" b="1" dirty="0"/>
              <a:t>)</a:t>
            </a:r>
            <a:r>
              <a:rPr lang="en-US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Maryland Energy Administration (MEA)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6652" y="5650614"/>
            <a:ext cx="11400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Continue to provide funding through public RPFs.  The next RFP due to be released this year.  The RFPs are based on a roadmap document maintained by a Research and Development Advisory Group (RDAG).  With membership that includes MARACOOS partners.</a:t>
            </a:r>
          </a:p>
        </p:txBody>
      </p:sp>
    </p:spTree>
    <p:extLst>
      <p:ext uri="{BB962C8B-B14F-4D97-AF65-F5344CB8AC3E}">
        <p14:creationId xmlns:p14="http://schemas.microsoft.com/office/powerpoint/2010/main" val="374032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33607" cy="1282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935" y="1009081"/>
            <a:ext cx="6386796" cy="4787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49656" y="5796392"/>
            <a:ext cx="3642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>
                <a:latin typeface="Times New Roman" charset="0"/>
                <a:ea typeface="Times New Roman" charset="0"/>
                <a:cs typeface="Times New Roman" charset="0"/>
              </a:rPr>
              <a:t>Funding provided by NYSERDA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1282787"/>
            <a:ext cx="49636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Responsible Offshore Development Alliance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We are a broad membership-based coalition of fishing industry associations and fishing companies committed to improving the compatibility of new offshore development with their businesses.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974" y="4903840"/>
            <a:ext cx="49636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Responsible Offshore Science Alliance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 nonprofit organization that is seeking to advance regional research and monitoring of fisheries and offshore wind interactions through collaboration and cooperation. </a:t>
            </a:r>
            <a:endParaRPr lang="en-US" i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59348"/>
            <a:ext cx="3233607" cy="13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03" y="192771"/>
            <a:ext cx="11097345" cy="6258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30" y="6281156"/>
            <a:ext cx="1126435" cy="576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756" y="5870388"/>
            <a:ext cx="1484243" cy="410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9113" y="3485560"/>
            <a:ext cx="10667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MARACOOS is well placed to participate in regional efforts to support the responsible development of a new offshore </a:t>
            </a:r>
            <a:r>
              <a:rPr lang="en-US" sz="2400" b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wind industry</a:t>
            </a:r>
          </a:p>
        </p:txBody>
      </p:sp>
    </p:spTree>
    <p:extLst>
      <p:ext uri="{BB962C8B-B14F-4D97-AF65-F5344CB8AC3E}">
        <p14:creationId xmlns:p14="http://schemas.microsoft.com/office/powerpoint/2010/main" val="350003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8EC28-8B39-5C49-8EFB-8F1B2E14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43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8DDF9-AB73-AF41-B761-778224DD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4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D2557-015B-A046-956A-5A334676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5C1E63-4976-3942-8799-B8568EFD01ED}"/>
              </a:ext>
            </a:extLst>
          </p:cNvPr>
          <p:cNvSpPr txBox="1"/>
          <p:nvPr/>
        </p:nvSpPr>
        <p:spPr>
          <a:xfrm>
            <a:off x="986319" y="5270643"/>
            <a:ext cx="212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New York Bight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056CA-AFDA-BF49-9372-B6605EA3ED44}"/>
              </a:ext>
            </a:extLst>
          </p:cNvPr>
          <p:cNvSpPr txBox="1"/>
          <p:nvPr/>
        </p:nvSpPr>
        <p:spPr>
          <a:xfrm>
            <a:off x="5957298" y="2875051"/>
            <a:ext cx="212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Existing Wind Leases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D68D4-889A-854E-A6C6-92EB9B0980DE}"/>
              </a:ext>
            </a:extLst>
          </p:cNvPr>
          <p:cNvSpPr txBox="1"/>
          <p:nvPr/>
        </p:nvSpPr>
        <p:spPr>
          <a:xfrm>
            <a:off x="10127034" y="2875051"/>
            <a:ext cx="143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CVOW</a:t>
            </a:r>
          </a:p>
        </p:txBody>
      </p:sp>
    </p:spTree>
    <p:extLst>
      <p:ext uri="{BB962C8B-B14F-4D97-AF65-F5344CB8AC3E}">
        <p14:creationId xmlns:p14="http://schemas.microsoft.com/office/powerpoint/2010/main" val="6818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E2D22-6F97-6442-B225-7AFD4D26A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3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8BBE2-D3B1-5E4B-A949-B18222AA6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09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F41D5-90C0-494B-9073-6FF36397E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8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1FC9E-C054-7447-871B-2FE4F82E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5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AAB3-99AE-0546-A075-B22558D0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Agencies and Departments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61A04-190B-3C41-9564-FD805D77B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436" cy="4351338"/>
          </a:xfrm>
        </p:spPr>
        <p:txBody>
          <a:bodyPr/>
          <a:lstStyle/>
          <a:p>
            <a:r>
              <a:rPr lang="en-US" dirty="0"/>
              <a:t>Bureau of Ocean Energy Management (BOEM – Department of Interior)</a:t>
            </a:r>
          </a:p>
          <a:p>
            <a:pPr lvl="1"/>
            <a:r>
              <a:rPr lang="en-US" dirty="0"/>
              <a:t>“Final” approval arbiter – One Federal Decision</a:t>
            </a:r>
          </a:p>
          <a:p>
            <a:r>
              <a:rPr lang="en-US" dirty="0"/>
              <a:t>Department of Energy (DOE)</a:t>
            </a:r>
          </a:p>
          <a:p>
            <a:r>
              <a:rPr lang="en-US" dirty="0"/>
              <a:t>National Oceanic and Atmospheric Administration (NOAA, Fisheries in particular)</a:t>
            </a:r>
          </a:p>
          <a:p>
            <a:r>
              <a:rPr lang="en-US" dirty="0"/>
              <a:t>Department of Defense (DoD)</a:t>
            </a:r>
          </a:p>
          <a:p>
            <a:r>
              <a:rPr lang="en-US" dirty="0"/>
              <a:t>Department of Homeland Security (DHS, USCG in particular)</a:t>
            </a:r>
          </a:p>
          <a:p>
            <a:r>
              <a:rPr lang="en-US" dirty="0"/>
              <a:t>Federal Aviation Administration (FAA)</a:t>
            </a:r>
          </a:p>
        </p:txBody>
      </p:sp>
    </p:spTree>
    <p:extLst>
      <p:ext uri="{BB962C8B-B14F-4D97-AF65-F5344CB8AC3E}">
        <p14:creationId xmlns:p14="http://schemas.microsoft.com/office/powerpoint/2010/main" val="2134445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</Words>
  <Application>Microsoft Macintosh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Mid-Atlantic Offshore Wind Energy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Federal Agencies and Departments</vt:lpstr>
      <vt:lpstr>State Agencies</vt:lpstr>
      <vt:lpstr>Developers, Generators, Grid Operators</vt:lpstr>
      <vt:lpstr>National Offshore Wind R&amp;D Consortium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Mid-Atlantic Offshore Wind Energy Update</dc:title>
  <dc:creator>Joseph Brodie</dc:creator>
  <cp:lastModifiedBy>Joseph Brodie</cp:lastModifiedBy>
  <cp:revision>1</cp:revision>
  <dcterms:created xsi:type="dcterms:W3CDTF">2020-05-01T14:37:05Z</dcterms:created>
  <dcterms:modified xsi:type="dcterms:W3CDTF">2020-05-01T14:37:38Z</dcterms:modified>
</cp:coreProperties>
</file>