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7" r:id="rId2"/>
    <p:sldId id="1638" r:id="rId3"/>
    <p:sldId id="1637" r:id="rId4"/>
    <p:sldId id="1628" r:id="rId5"/>
    <p:sldId id="1643" r:id="rId6"/>
    <p:sldId id="1630" r:id="rId7"/>
    <p:sldId id="1629" r:id="rId8"/>
    <p:sldId id="1644" r:id="rId9"/>
    <p:sldId id="1631" r:id="rId10"/>
    <p:sldId id="1632" r:id="rId11"/>
    <p:sldId id="1636" r:id="rId12"/>
    <p:sldId id="1642" r:id="rId13"/>
    <p:sldId id="1633" r:id="rId14"/>
    <p:sldId id="1634" r:id="rId15"/>
    <p:sldId id="1592" r:id="rId16"/>
    <p:sldId id="164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469"/>
    <p:restoredTop sz="95994"/>
  </p:normalViewPr>
  <p:slideViewPr>
    <p:cSldViewPr snapToGrid="0" snapToObjects="1" showGuides="1">
      <p:cViewPr>
        <p:scale>
          <a:sx n="100" d="100"/>
          <a:sy n="100" d="100"/>
        </p:scale>
        <p:origin x="312" y="432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53E47-5C48-D146-8345-D56433669826}" type="datetimeFigureOut">
              <a:rPr lang="en-US" smtClean="0"/>
              <a:t>4/27/20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3076-EB99-2F44-ADEB-1276EA220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85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D175F-E146-8B45-B6F4-22DAB336FC5F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1E2F-4798-6F4B-8D91-D1D2B7989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56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D175F-E146-8B45-B6F4-22DAB336FC5F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1E2F-4798-6F4B-8D91-D1D2B7989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9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D175F-E146-8B45-B6F4-22DAB336FC5F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1E2F-4798-6F4B-8D91-D1D2B7989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42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D175F-E146-8B45-B6F4-22DAB336FC5F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1E2F-4798-6F4B-8D91-D1D2B7989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77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D175F-E146-8B45-B6F4-22DAB336FC5F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1E2F-4798-6F4B-8D91-D1D2B7989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737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D175F-E146-8B45-B6F4-22DAB336FC5F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1E2F-4798-6F4B-8D91-D1D2B7989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04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D175F-E146-8B45-B6F4-22DAB336FC5F}" type="datetimeFigureOut">
              <a:rPr lang="en-US" smtClean="0"/>
              <a:t>4/27/20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1E2F-4798-6F4B-8D91-D1D2B7989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525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D175F-E146-8B45-B6F4-22DAB336FC5F}" type="datetimeFigureOut">
              <a:rPr lang="en-US" smtClean="0"/>
              <a:t>4/27/20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1E2F-4798-6F4B-8D91-D1D2B7989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7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D175F-E146-8B45-B6F4-22DAB336FC5F}" type="datetimeFigureOut">
              <a:rPr lang="en-US" smtClean="0"/>
              <a:t>4/27/20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1E2F-4798-6F4B-8D91-D1D2B7989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11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D175F-E146-8B45-B6F4-22DAB336FC5F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1E2F-4798-6F4B-8D91-D1D2B7989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207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D175F-E146-8B45-B6F4-22DAB336FC5F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1E2F-4798-6F4B-8D91-D1D2B7989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1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D175F-E146-8B45-B6F4-22DAB336FC5F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51E2F-4798-6F4B-8D91-D1D2B7989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.xlsx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rucool.marine.rutgers.edu/wp-content/uploads/2019/09/glider.png">
            <a:extLst>
              <a:ext uri="{FF2B5EF4-FFF2-40B4-BE49-F238E27FC236}">
                <a16:creationId xmlns:a16="http://schemas.microsoft.com/office/drawing/2014/main" id="{1CFBCED9-25D7-A649-9264-B87C8419B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6" r="10207"/>
          <a:stretch/>
        </p:blipFill>
        <p:spPr bwMode="auto">
          <a:xfrm>
            <a:off x="0" y="0"/>
            <a:ext cx="9144000" cy="685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84220B-26D5-3C4C-BED8-DCC1BF03DC3E}"/>
              </a:ext>
            </a:extLst>
          </p:cNvPr>
          <p:cNvSpPr txBox="1"/>
          <p:nvPr/>
        </p:nvSpPr>
        <p:spPr>
          <a:xfrm>
            <a:off x="6343520" y="1091153"/>
            <a:ext cx="2783938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Travis Miles, Scott Glenn, and Maria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Aristizabal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(Rutgers), Matt Oliver (U. Delaware),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Donglai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Gong (VIMS), Wendell Brown (U. Mass), and Gerhard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Kuska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(MARACOOS)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3841B4-A943-A84B-897A-EA70525DA12C}"/>
              </a:ext>
            </a:extLst>
          </p:cNvPr>
          <p:cNvSpPr/>
          <p:nvPr/>
        </p:nvSpPr>
        <p:spPr>
          <a:xfrm>
            <a:off x="125730" y="14604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Planned 2020 Mid Atlantic IFAA hurricane glider operations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D6F26E-41CC-6C40-B030-9210C8FB959D}"/>
              </a:ext>
            </a:extLst>
          </p:cNvPr>
          <p:cNvSpPr/>
          <p:nvPr/>
        </p:nvSpPr>
        <p:spPr>
          <a:xfrm>
            <a:off x="0" y="0"/>
            <a:ext cx="9144000" cy="6711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F42EAA-9BE8-9E4A-B0C2-DDD16DD2EF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977"/>
          <a:stretch/>
        </p:blipFill>
        <p:spPr>
          <a:xfrm>
            <a:off x="25400" y="0"/>
            <a:ext cx="2630896" cy="6471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CCE3C4-94F3-BD46-A36A-2E7DD45D7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210" y="38205"/>
            <a:ext cx="1303320" cy="5707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DB3994-9CF3-494C-9360-D802662247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4232"/>
            <a:ext cx="3491138" cy="60942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28460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7F8DF3E2-FDFE-2F4F-B59B-EAA51FD14702}"/>
              </a:ext>
            </a:extLst>
          </p:cNvPr>
          <p:cNvGrpSpPr/>
          <p:nvPr/>
        </p:nvGrpSpPr>
        <p:grpSpPr>
          <a:xfrm>
            <a:off x="106364" y="464915"/>
            <a:ext cx="5737225" cy="5851969"/>
            <a:chOff x="0" y="703047"/>
            <a:chExt cx="5737225" cy="585196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B8E171E-05DE-804D-BB98-7854E4C6868B}"/>
                </a:ext>
              </a:extLst>
            </p:cNvPr>
            <p:cNvGrpSpPr/>
            <p:nvPr/>
          </p:nvGrpSpPr>
          <p:grpSpPr>
            <a:xfrm>
              <a:off x="0" y="703047"/>
              <a:ext cx="5737225" cy="5851969"/>
              <a:chOff x="3227387" y="503015"/>
              <a:chExt cx="5737225" cy="5851969"/>
            </a:xfrm>
          </p:grpSpPr>
          <p:pic>
            <p:nvPicPr>
              <p:cNvPr id="1026" name="Picture 2" descr="https://lh4.googleusercontent.com/uXoGCE5Mjim1D0nCi8ERJ-NWOnWjsQIBPHvSO-7b9ppp6UX8Wc1IeBFyP8g1hT4_AH1Ff1CCmbom5K31jFGVqExCwoFv0nWv90rH2ZBlp1aGLGDNULL2Eabkve0FG2MtvNZs00d7xh7IdDG07Q">
                <a:extLst>
                  <a:ext uri="{FF2B5EF4-FFF2-40B4-BE49-F238E27FC236}">
                    <a16:creationId xmlns:a16="http://schemas.microsoft.com/office/drawing/2014/main" id="{4843E880-EAD9-AD4E-BFE1-7488968A74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7387" y="503015"/>
                <a:ext cx="5737225" cy="5851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riangle 10">
                <a:extLst>
                  <a:ext uri="{FF2B5EF4-FFF2-40B4-BE49-F238E27FC236}">
                    <a16:creationId xmlns:a16="http://schemas.microsoft.com/office/drawing/2014/main" id="{20EE42F9-D3B7-474C-A21B-DC6EF100AE13}"/>
                  </a:ext>
                </a:extLst>
              </p:cNvPr>
              <p:cNvSpPr/>
              <p:nvPr/>
            </p:nvSpPr>
            <p:spPr>
              <a:xfrm rot="19491576">
                <a:off x="6187801" y="1447533"/>
                <a:ext cx="224718" cy="275531"/>
              </a:xfrm>
              <a:prstGeom prst="triangle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Triangle 11">
                <a:extLst>
                  <a:ext uri="{FF2B5EF4-FFF2-40B4-BE49-F238E27FC236}">
                    <a16:creationId xmlns:a16="http://schemas.microsoft.com/office/drawing/2014/main" id="{21C63ECC-6D31-F149-AB37-C49068B735F6}"/>
                  </a:ext>
                </a:extLst>
              </p:cNvPr>
              <p:cNvSpPr/>
              <p:nvPr/>
            </p:nvSpPr>
            <p:spPr>
              <a:xfrm rot="18967693">
                <a:off x="5937577" y="1645990"/>
                <a:ext cx="219731" cy="282767"/>
              </a:xfrm>
              <a:prstGeom prst="triangle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Triangle 13">
                <a:extLst>
                  <a:ext uri="{FF2B5EF4-FFF2-40B4-BE49-F238E27FC236}">
                    <a16:creationId xmlns:a16="http://schemas.microsoft.com/office/drawing/2014/main" id="{AA4CA60E-5047-D84D-AD16-A1AF0B27FFAC}"/>
                  </a:ext>
                </a:extLst>
              </p:cNvPr>
              <p:cNvSpPr/>
              <p:nvPr/>
            </p:nvSpPr>
            <p:spPr>
              <a:xfrm rot="18256886">
                <a:off x="5725193" y="1894451"/>
                <a:ext cx="239846" cy="270941"/>
              </a:xfrm>
              <a:prstGeom prst="triangle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Triangle 14">
                <a:extLst>
                  <a:ext uri="{FF2B5EF4-FFF2-40B4-BE49-F238E27FC236}">
                    <a16:creationId xmlns:a16="http://schemas.microsoft.com/office/drawing/2014/main" id="{AE0181A9-FFB1-A94E-9BDA-2A3F8A5C4981}"/>
                  </a:ext>
                </a:extLst>
              </p:cNvPr>
              <p:cNvSpPr/>
              <p:nvPr/>
            </p:nvSpPr>
            <p:spPr>
              <a:xfrm>
                <a:off x="6541994" y="1358153"/>
                <a:ext cx="207149" cy="251156"/>
              </a:xfrm>
              <a:prstGeom prst="triangle">
                <a:avLst>
                  <a:gd name="adj" fmla="val 44748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rgbClr val="92D050"/>
                  </a:solidFill>
                </a:endParaRPr>
              </a:p>
            </p:txBody>
          </p:sp>
          <p:sp>
            <p:nvSpPr>
              <p:cNvPr id="16" name="Triangle 15">
                <a:extLst>
                  <a:ext uri="{FF2B5EF4-FFF2-40B4-BE49-F238E27FC236}">
                    <a16:creationId xmlns:a16="http://schemas.microsoft.com/office/drawing/2014/main" id="{6132BD4B-B202-B546-8DDE-47B7E06F365C}"/>
                  </a:ext>
                </a:extLst>
              </p:cNvPr>
              <p:cNvSpPr/>
              <p:nvPr/>
            </p:nvSpPr>
            <p:spPr>
              <a:xfrm rot="17415041">
                <a:off x="5568331" y="2180012"/>
                <a:ext cx="254868" cy="304645"/>
              </a:xfrm>
              <a:prstGeom prst="triangle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" name="Curved Connector 2">
              <a:extLst>
                <a:ext uri="{FF2B5EF4-FFF2-40B4-BE49-F238E27FC236}">
                  <a16:creationId xmlns:a16="http://schemas.microsoft.com/office/drawing/2014/main" id="{65D2A7FA-1A85-3042-8CFA-8598AC51650C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00512" y="2043537"/>
              <a:ext cx="3471015" cy="2500312"/>
            </a:xfrm>
            <a:prstGeom prst="curvedConnector3">
              <a:avLst>
                <a:gd name="adj1" fmla="val 52881"/>
              </a:avLst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urved Connector 9">
              <a:extLst>
                <a:ext uri="{FF2B5EF4-FFF2-40B4-BE49-F238E27FC236}">
                  <a16:creationId xmlns:a16="http://schemas.microsoft.com/office/drawing/2014/main" id="{9D02396E-EE9D-AB4B-A652-77043DF5365C}"/>
                </a:ext>
              </a:extLst>
            </p:cNvPr>
            <p:cNvCxnSpPr/>
            <p:nvPr/>
          </p:nvCxnSpPr>
          <p:spPr>
            <a:xfrm rot="10800000" flipV="1">
              <a:off x="2411227" y="1643912"/>
              <a:ext cx="604395" cy="496373"/>
            </a:xfrm>
            <a:prstGeom prst="curvedConnector3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2E7C34B-5CB1-2B4D-8EC9-ADA282B9B4EE}"/>
                </a:ext>
              </a:extLst>
            </p:cNvPr>
            <p:cNvCxnSpPr>
              <a:cxnSpLocks/>
            </p:cNvCxnSpPr>
            <p:nvPr/>
          </p:nvCxnSpPr>
          <p:spPr>
            <a:xfrm>
              <a:off x="3145764" y="1558185"/>
              <a:ext cx="0" cy="42922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77E20D6-115A-214D-B7B5-A6AB0A5FDCF8}"/>
                </a:ext>
              </a:extLst>
            </p:cNvPr>
            <p:cNvCxnSpPr>
              <a:cxnSpLocks/>
            </p:cNvCxnSpPr>
            <p:nvPr/>
          </p:nvCxnSpPr>
          <p:spPr>
            <a:xfrm>
              <a:off x="2536504" y="2054558"/>
              <a:ext cx="332108" cy="159177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C159F9D-F62A-5C46-B398-09CD0B73CC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68612" y="1987405"/>
              <a:ext cx="288797" cy="20930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496EDCF-D203-7041-8963-D2171BED95A9}"/>
              </a:ext>
            </a:extLst>
          </p:cNvPr>
          <p:cNvSpPr/>
          <p:nvPr/>
        </p:nvSpPr>
        <p:spPr>
          <a:xfrm>
            <a:off x="0" y="6186844"/>
            <a:ext cx="9144000" cy="6711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2A5798D-9778-454F-AB88-34934C9188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977"/>
          <a:stretch/>
        </p:blipFill>
        <p:spPr>
          <a:xfrm>
            <a:off x="0" y="6210867"/>
            <a:ext cx="2630896" cy="6471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700D8A-EA62-5A4A-ABAB-2D92B8E4B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52" y="6250740"/>
            <a:ext cx="1303320" cy="570721"/>
          </a:xfrm>
          <a:prstGeom prst="rect">
            <a:avLst/>
          </a:prstGeom>
        </p:spPr>
      </p:pic>
      <p:sp>
        <p:nvSpPr>
          <p:cNvPr id="22" name="Triangle 21">
            <a:extLst>
              <a:ext uri="{FF2B5EF4-FFF2-40B4-BE49-F238E27FC236}">
                <a16:creationId xmlns:a16="http://schemas.microsoft.com/office/drawing/2014/main" id="{C46BC604-DB0D-AA45-BF54-5CD02C53159C}"/>
              </a:ext>
            </a:extLst>
          </p:cNvPr>
          <p:cNvSpPr/>
          <p:nvPr/>
        </p:nvSpPr>
        <p:spPr>
          <a:xfrm rot="18256886">
            <a:off x="2645599" y="1876489"/>
            <a:ext cx="176521" cy="235391"/>
          </a:xfrm>
          <a:prstGeom prst="triangl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7F4D77E-484D-D049-9B8F-D3191FB05ED7}"/>
              </a:ext>
            </a:extLst>
          </p:cNvPr>
          <p:cNvCxnSpPr>
            <a:cxnSpLocks/>
          </p:cNvCxnSpPr>
          <p:nvPr/>
        </p:nvCxnSpPr>
        <p:spPr>
          <a:xfrm>
            <a:off x="2808183" y="1429620"/>
            <a:ext cx="334197" cy="329556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DD1124-5C99-8E42-9547-E73C3562548D}"/>
              </a:ext>
            </a:extLst>
          </p:cNvPr>
          <p:cNvCxnSpPr>
            <a:cxnSpLocks/>
          </p:cNvCxnSpPr>
          <p:nvPr/>
        </p:nvCxnSpPr>
        <p:spPr>
          <a:xfrm>
            <a:off x="2761758" y="1599683"/>
            <a:ext cx="400485" cy="163382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CA8CAC7-F82E-4647-86FB-65357F4D2A3F}"/>
              </a:ext>
            </a:extLst>
          </p:cNvPr>
          <p:cNvCxnSpPr>
            <a:cxnSpLocks/>
          </p:cNvCxnSpPr>
          <p:nvPr/>
        </p:nvCxnSpPr>
        <p:spPr>
          <a:xfrm>
            <a:off x="2765310" y="1617762"/>
            <a:ext cx="179894" cy="309576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556FCD8-A1F3-374C-A837-4B4BA74942DA}"/>
              </a:ext>
            </a:extLst>
          </p:cNvPr>
          <p:cNvCxnSpPr>
            <a:cxnSpLocks/>
          </p:cNvCxnSpPr>
          <p:nvPr/>
        </p:nvCxnSpPr>
        <p:spPr>
          <a:xfrm>
            <a:off x="2606103" y="1749273"/>
            <a:ext cx="339101" cy="178065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C6956BA-D67F-6C41-8EDC-8D16215AB876}"/>
              </a:ext>
            </a:extLst>
          </p:cNvPr>
          <p:cNvSpPr txBox="1"/>
          <p:nvPr/>
        </p:nvSpPr>
        <p:spPr>
          <a:xfrm>
            <a:off x="5949953" y="464915"/>
            <a:ext cx="3300411" cy="48211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MARACOOS/IFAA Lines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4 Rutgers (New RBR CTD)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2 VIMS 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2 U. of Delaware (</a:t>
            </a:r>
            <a:r>
              <a:rPr lang="en-US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MicroRider</a:t>
            </a: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ts val="1600"/>
              </a:lnSpc>
            </a:pPr>
            <a:endParaRPr lang="en-US" b="1" dirty="0">
              <a:solidFill>
                <a:srgbClr val="00B0F0"/>
              </a:solidFill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en-US" b="1" dirty="0">
                <a:solidFill>
                  <a:schemeClr val="accent1"/>
                </a:solidFill>
                <a:cs typeface="Times New Roman" panose="02020603050405020304" pitchFamily="18" charset="0"/>
              </a:rPr>
              <a:t>MARACOOS Core Line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  <a:cs typeface="Times New Roman" panose="02020603050405020304" pitchFamily="18" charset="0"/>
              </a:rPr>
              <a:t>2-3 U. Mass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  <a:cs typeface="Times New Roman" panose="02020603050405020304" pitchFamily="18" charset="0"/>
              </a:rPr>
              <a:t>1 U. Delaware</a:t>
            </a:r>
          </a:p>
          <a:p>
            <a:pPr>
              <a:lnSpc>
                <a:spcPts val="1600"/>
              </a:lnSpc>
            </a:pPr>
            <a:endParaRPr lang="en-US" b="1" dirty="0">
              <a:solidFill>
                <a:schemeClr val="accent1"/>
              </a:solidFill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NOAA Ocean Acidification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2 Rutgers</a:t>
            </a:r>
          </a:p>
          <a:p>
            <a:pPr>
              <a:lnSpc>
                <a:spcPts val="1600"/>
              </a:lnSpc>
            </a:pPr>
            <a:endParaRPr lang="en-US" b="1" dirty="0">
              <a:solidFill>
                <a:schemeClr val="accent1"/>
              </a:solidFill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en-US" b="1" dirty="0">
                <a:solidFill>
                  <a:schemeClr val="accent6"/>
                </a:solidFill>
                <a:cs typeface="Times New Roman" panose="02020603050405020304" pitchFamily="18" charset="0"/>
              </a:rPr>
              <a:t>1 New Jersey DEP Line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cs typeface="Times New Roman" panose="02020603050405020304" pitchFamily="18" charset="0"/>
              </a:rPr>
              <a:t>2-3 Rutgers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6"/>
              </a:solidFill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en-US" b="1" dirty="0">
                <a:cs typeface="Times New Roman" panose="02020603050405020304" pitchFamily="18" charset="0"/>
              </a:rPr>
              <a:t>1 </a:t>
            </a:r>
            <a:r>
              <a:rPr lang="en-US" b="1" dirty="0" err="1">
                <a:cs typeface="Times New Roman" panose="02020603050405020304" pitchFamily="18" charset="0"/>
              </a:rPr>
              <a:t>Orsted</a:t>
            </a:r>
            <a:endParaRPr lang="en-US" b="1" dirty="0">
              <a:cs typeface="Times New Roman" panose="02020603050405020304" pitchFamily="18" charset="0"/>
            </a:endParaRP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cs typeface="Times New Roman" panose="02020603050405020304" pitchFamily="18" charset="0"/>
              </a:rPr>
              <a:t>2 Rutgers 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2"/>
              </a:solidFill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en-US" b="1" dirty="0">
                <a:solidFill>
                  <a:schemeClr val="accent2"/>
                </a:solidFill>
                <a:cs typeface="Times New Roman" panose="02020603050405020304" pitchFamily="18" charset="0"/>
              </a:rPr>
              <a:t>1 New York State DEC Line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  <a:cs typeface="Times New Roman" panose="02020603050405020304" pitchFamily="18" charset="0"/>
              </a:rPr>
              <a:t>3-4 Stony Brook University</a:t>
            </a:r>
          </a:p>
          <a:p>
            <a:pPr>
              <a:lnSpc>
                <a:spcPts val="1600"/>
              </a:lnSpc>
            </a:pPr>
            <a:endParaRPr lang="en-US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1 NOAA/NSF Gulf Stream Line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Every 2 Months WHOI</a:t>
            </a:r>
          </a:p>
        </p:txBody>
      </p:sp>
    </p:spTree>
    <p:extLst>
      <p:ext uri="{BB962C8B-B14F-4D97-AF65-F5344CB8AC3E}">
        <p14:creationId xmlns:p14="http://schemas.microsoft.com/office/powerpoint/2010/main" val="3588719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7F8DF3E2-FDFE-2F4F-B59B-EAA51FD14702}"/>
              </a:ext>
            </a:extLst>
          </p:cNvPr>
          <p:cNvGrpSpPr/>
          <p:nvPr/>
        </p:nvGrpSpPr>
        <p:grpSpPr>
          <a:xfrm>
            <a:off x="106364" y="464915"/>
            <a:ext cx="5737225" cy="5851969"/>
            <a:chOff x="0" y="703047"/>
            <a:chExt cx="5737225" cy="585196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B8E171E-05DE-804D-BB98-7854E4C6868B}"/>
                </a:ext>
              </a:extLst>
            </p:cNvPr>
            <p:cNvGrpSpPr/>
            <p:nvPr/>
          </p:nvGrpSpPr>
          <p:grpSpPr>
            <a:xfrm>
              <a:off x="0" y="703047"/>
              <a:ext cx="5737225" cy="5851969"/>
              <a:chOff x="3227387" y="503015"/>
              <a:chExt cx="5737225" cy="5851969"/>
            </a:xfrm>
          </p:grpSpPr>
          <p:pic>
            <p:nvPicPr>
              <p:cNvPr id="1026" name="Picture 2" descr="https://lh4.googleusercontent.com/uXoGCE5Mjim1D0nCi8ERJ-NWOnWjsQIBPHvSO-7b9ppp6UX8Wc1IeBFyP8g1hT4_AH1Ff1CCmbom5K31jFGVqExCwoFv0nWv90rH2ZBlp1aGLGDNULL2Eabkve0FG2MtvNZs00d7xh7IdDG07Q">
                <a:extLst>
                  <a:ext uri="{FF2B5EF4-FFF2-40B4-BE49-F238E27FC236}">
                    <a16:creationId xmlns:a16="http://schemas.microsoft.com/office/drawing/2014/main" id="{4843E880-EAD9-AD4E-BFE1-7488968A74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7387" y="503015"/>
                <a:ext cx="5737225" cy="5851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riangle 10">
                <a:extLst>
                  <a:ext uri="{FF2B5EF4-FFF2-40B4-BE49-F238E27FC236}">
                    <a16:creationId xmlns:a16="http://schemas.microsoft.com/office/drawing/2014/main" id="{20EE42F9-D3B7-474C-A21B-DC6EF100AE13}"/>
                  </a:ext>
                </a:extLst>
              </p:cNvPr>
              <p:cNvSpPr/>
              <p:nvPr/>
            </p:nvSpPr>
            <p:spPr>
              <a:xfrm rot="19491576">
                <a:off x="6187801" y="1447533"/>
                <a:ext cx="224718" cy="275531"/>
              </a:xfrm>
              <a:prstGeom prst="triangle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Triangle 11">
                <a:extLst>
                  <a:ext uri="{FF2B5EF4-FFF2-40B4-BE49-F238E27FC236}">
                    <a16:creationId xmlns:a16="http://schemas.microsoft.com/office/drawing/2014/main" id="{21C63ECC-6D31-F149-AB37-C49068B735F6}"/>
                  </a:ext>
                </a:extLst>
              </p:cNvPr>
              <p:cNvSpPr/>
              <p:nvPr/>
            </p:nvSpPr>
            <p:spPr>
              <a:xfrm rot="18967693">
                <a:off x="5937577" y="1645990"/>
                <a:ext cx="219731" cy="282767"/>
              </a:xfrm>
              <a:prstGeom prst="triangle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Triangle 13">
                <a:extLst>
                  <a:ext uri="{FF2B5EF4-FFF2-40B4-BE49-F238E27FC236}">
                    <a16:creationId xmlns:a16="http://schemas.microsoft.com/office/drawing/2014/main" id="{AA4CA60E-5047-D84D-AD16-A1AF0B27FFAC}"/>
                  </a:ext>
                </a:extLst>
              </p:cNvPr>
              <p:cNvSpPr/>
              <p:nvPr/>
            </p:nvSpPr>
            <p:spPr>
              <a:xfrm rot="18256886">
                <a:off x="5725193" y="1894451"/>
                <a:ext cx="239846" cy="270941"/>
              </a:xfrm>
              <a:prstGeom prst="triangle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Triangle 14">
                <a:extLst>
                  <a:ext uri="{FF2B5EF4-FFF2-40B4-BE49-F238E27FC236}">
                    <a16:creationId xmlns:a16="http://schemas.microsoft.com/office/drawing/2014/main" id="{AE0181A9-FFB1-A94E-9BDA-2A3F8A5C4981}"/>
                  </a:ext>
                </a:extLst>
              </p:cNvPr>
              <p:cNvSpPr/>
              <p:nvPr/>
            </p:nvSpPr>
            <p:spPr>
              <a:xfrm>
                <a:off x="6541994" y="1358153"/>
                <a:ext cx="207149" cy="251156"/>
              </a:xfrm>
              <a:prstGeom prst="triangle">
                <a:avLst>
                  <a:gd name="adj" fmla="val 44748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rgbClr val="92D050"/>
                  </a:solidFill>
                </a:endParaRPr>
              </a:p>
            </p:txBody>
          </p:sp>
          <p:sp>
            <p:nvSpPr>
              <p:cNvPr id="16" name="Triangle 15">
                <a:extLst>
                  <a:ext uri="{FF2B5EF4-FFF2-40B4-BE49-F238E27FC236}">
                    <a16:creationId xmlns:a16="http://schemas.microsoft.com/office/drawing/2014/main" id="{6132BD4B-B202-B546-8DDE-47B7E06F365C}"/>
                  </a:ext>
                </a:extLst>
              </p:cNvPr>
              <p:cNvSpPr/>
              <p:nvPr/>
            </p:nvSpPr>
            <p:spPr>
              <a:xfrm rot="17415041">
                <a:off x="5568331" y="2180012"/>
                <a:ext cx="254868" cy="304645"/>
              </a:xfrm>
              <a:prstGeom prst="triangle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" name="Curved Connector 2">
              <a:extLst>
                <a:ext uri="{FF2B5EF4-FFF2-40B4-BE49-F238E27FC236}">
                  <a16:creationId xmlns:a16="http://schemas.microsoft.com/office/drawing/2014/main" id="{65D2A7FA-1A85-3042-8CFA-8598AC51650C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00512" y="2043537"/>
              <a:ext cx="3471015" cy="2500312"/>
            </a:xfrm>
            <a:prstGeom prst="curvedConnector3">
              <a:avLst>
                <a:gd name="adj1" fmla="val 52881"/>
              </a:avLst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urved Connector 9">
              <a:extLst>
                <a:ext uri="{FF2B5EF4-FFF2-40B4-BE49-F238E27FC236}">
                  <a16:creationId xmlns:a16="http://schemas.microsoft.com/office/drawing/2014/main" id="{9D02396E-EE9D-AB4B-A652-77043DF5365C}"/>
                </a:ext>
              </a:extLst>
            </p:cNvPr>
            <p:cNvCxnSpPr/>
            <p:nvPr/>
          </p:nvCxnSpPr>
          <p:spPr>
            <a:xfrm rot="10800000" flipV="1">
              <a:off x="2411227" y="1643912"/>
              <a:ext cx="604395" cy="496373"/>
            </a:xfrm>
            <a:prstGeom prst="curvedConnector3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2E7C34B-5CB1-2B4D-8EC9-ADA282B9B4EE}"/>
                </a:ext>
              </a:extLst>
            </p:cNvPr>
            <p:cNvCxnSpPr>
              <a:cxnSpLocks/>
            </p:cNvCxnSpPr>
            <p:nvPr/>
          </p:nvCxnSpPr>
          <p:spPr>
            <a:xfrm>
              <a:off x="3145764" y="1558185"/>
              <a:ext cx="0" cy="42922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77E20D6-115A-214D-B7B5-A6AB0A5FDCF8}"/>
                </a:ext>
              </a:extLst>
            </p:cNvPr>
            <p:cNvCxnSpPr>
              <a:cxnSpLocks/>
            </p:cNvCxnSpPr>
            <p:nvPr/>
          </p:nvCxnSpPr>
          <p:spPr>
            <a:xfrm>
              <a:off x="2536504" y="2054558"/>
              <a:ext cx="332108" cy="159177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C159F9D-F62A-5C46-B398-09CD0B73CC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68612" y="1987405"/>
              <a:ext cx="288797" cy="20930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riangle 33">
            <a:extLst>
              <a:ext uri="{FF2B5EF4-FFF2-40B4-BE49-F238E27FC236}">
                <a16:creationId xmlns:a16="http://schemas.microsoft.com/office/drawing/2014/main" id="{9CB6D742-05A4-374C-A0ED-C590E46900E4}"/>
              </a:ext>
            </a:extLst>
          </p:cNvPr>
          <p:cNvSpPr/>
          <p:nvPr/>
        </p:nvSpPr>
        <p:spPr>
          <a:xfrm rot="17415041">
            <a:off x="4939869" y="3276678"/>
            <a:ext cx="254868" cy="304645"/>
          </a:xfrm>
          <a:prstGeom prst="triangl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99B276-BB93-7341-8E55-CFE3E9AAB0C9}"/>
              </a:ext>
            </a:extLst>
          </p:cNvPr>
          <p:cNvSpPr txBox="1"/>
          <p:nvPr/>
        </p:nvSpPr>
        <p:spPr>
          <a:xfrm>
            <a:off x="5922790" y="39073"/>
            <a:ext cx="3300411" cy="62574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MARACOOS/IFAA Lines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4 Rutgers (New RBR CTD)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2 VIMS 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2 U. of Delaware (</a:t>
            </a:r>
            <a:r>
              <a:rPr lang="en-US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MicroRider</a:t>
            </a: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ts val="1600"/>
              </a:lnSpc>
            </a:pPr>
            <a:endParaRPr lang="en-US" b="1" dirty="0">
              <a:solidFill>
                <a:srgbClr val="00B0F0"/>
              </a:solidFill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en-US" b="1" dirty="0">
                <a:solidFill>
                  <a:schemeClr val="accent1"/>
                </a:solidFill>
                <a:cs typeface="Times New Roman" panose="02020603050405020304" pitchFamily="18" charset="0"/>
              </a:rPr>
              <a:t>MARACOOS Core Line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  <a:cs typeface="Times New Roman" panose="02020603050405020304" pitchFamily="18" charset="0"/>
              </a:rPr>
              <a:t>2-3 U. Mass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  <a:cs typeface="Times New Roman" panose="02020603050405020304" pitchFamily="18" charset="0"/>
              </a:rPr>
              <a:t>1 U. Delaware</a:t>
            </a:r>
          </a:p>
          <a:p>
            <a:pPr>
              <a:lnSpc>
                <a:spcPts val="1600"/>
              </a:lnSpc>
            </a:pPr>
            <a:endParaRPr lang="en-US" b="1" dirty="0">
              <a:solidFill>
                <a:schemeClr val="accent1"/>
              </a:solidFill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NOAA Ocean Acidification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2 Rutgers</a:t>
            </a:r>
          </a:p>
          <a:p>
            <a:pPr>
              <a:lnSpc>
                <a:spcPts val="1600"/>
              </a:lnSpc>
            </a:pPr>
            <a:endParaRPr lang="en-US" b="1" dirty="0">
              <a:solidFill>
                <a:schemeClr val="accent1"/>
              </a:solidFill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en-US" b="1" dirty="0">
                <a:solidFill>
                  <a:schemeClr val="accent6"/>
                </a:solidFill>
                <a:cs typeface="Times New Roman" panose="02020603050405020304" pitchFamily="18" charset="0"/>
              </a:rPr>
              <a:t>1 New Jersey DEP Line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cs typeface="Times New Roman" panose="02020603050405020304" pitchFamily="18" charset="0"/>
              </a:rPr>
              <a:t>2-3 Rutgers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6"/>
              </a:solidFill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en-US" b="1" dirty="0">
                <a:cs typeface="Times New Roman" panose="02020603050405020304" pitchFamily="18" charset="0"/>
              </a:rPr>
              <a:t>1 </a:t>
            </a:r>
            <a:r>
              <a:rPr lang="en-US" b="1" dirty="0" err="1">
                <a:cs typeface="Times New Roman" panose="02020603050405020304" pitchFamily="18" charset="0"/>
              </a:rPr>
              <a:t>Orsted</a:t>
            </a:r>
            <a:endParaRPr lang="en-US" b="1" dirty="0">
              <a:cs typeface="Times New Roman" panose="02020603050405020304" pitchFamily="18" charset="0"/>
            </a:endParaRP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cs typeface="Times New Roman" panose="02020603050405020304" pitchFamily="18" charset="0"/>
              </a:rPr>
              <a:t>2 Rutgers 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2"/>
              </a:solidFill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en-US" b="1" dirty="0">
                <a:solidFill>
                  <a:schemeClr val="accent2"/>
                </a:solidFill>
                <a:cs typeface="Times New Roman" panose="02020603050405020304" pitchFamily="18" charset="0"/>
              </a:rPr>
              <a:t>1 New York State DEC Line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  <a:cs typeface="Times New Roman" panose="02020603050405020304" pitchFamily="18" charset="0"/>
              </a:rPr>
              <a:t>3-4 Stony Brook University</a:t>
            </a:r>
          </a:p>
          <a:p>
            <a:pPr>
              <a:lnSpc>
                <a:spcPts val="1600"/>
              </a:lnSpc>
            </a:pPr>
            <a:endParaRPr lang="en-US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1 NOAA/NSF Gulf Stream Line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Every 2 Months WHOI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en-US" b="1" dirty="0">
                <a:solidFill>
                  <a:srgbClr val="7030A0"/>
                </a:solidFill>
                <a:cs typeface="Times New Roman" panose="02020603050405020304" pitchFamily="18" charset="0"/>
              </a:rPr>
              <a:t>1 BIOS Line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cs typeface="Times New Roman" panose="02020603050405020304" pitchFamily="18" charset="0"/>
              </a:rPr>
              <a:t>Sustained</a:t>
            </a:r>
          </a:p>
          <a:p>
            <a:pPr>
              <a:lnSpc>
                <a:spcPts val="1600"/>
              </a:lnSpc>
            </a:pPr>
            <a:endParaRPr lang="en-US" b="1" dirty="0"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en-US" b="1" dirty="0">
                <a:cs typeface="Times New Roman" panose="02020603050405020304" pitchFamily="18" charset="0"/>
              </a:rPr>
              <a:t>Navy Gliders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cs typeface="Times New Roman" panose="02020603050405020304" pitchFamily="18" charset="0"/>
              </a:rPr>
              <a:t>Extend coverage in time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cs typeface="Times New Roman" panose="02020603050405020304" pitchFamily="18" charset="0"/>
              </a:rPr>
              <a:t>Or provide contingencies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13C83D9-DEBD-3E49-8F2C-4175C45FF0AA}"/>
              </a:ext>
            </a:extLst>
          </p:cNvPr>
          <p:cNvCxnSpPr>
            <a:cxnSpLocks/>
          </p:cNvCxnSpPr>
          <p:nvPr/>
        </p:nvCxnSpPr>
        <p:spPr>
          <a:xfrm>
            <a:off x="2703512" y="1690238"/>
            <a:ext cx="225744" cy="2340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D299251-9F04-EC48-A080-4626D125EF44}"/>
              </a:ext>
            </a:extLst>
          </p:cNvPr>
          <p:cNvSpPr/>
          <p:nvPr/>
        </p:nvSpPr>
        <p:spPr>
          <a:xfrm>
            <a:off x="0" y="6186844"/>
            <a:ext cx="9144000" cy="6711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881E497-D297-1F46-91C4-D39F49318A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977"/>
          <a:stretch/>
        </p:blipFill>
        <p:spPr>
          <a:xfrm>
            <a:off x="0" y="6210867"/>
            <a:ext cx="2630896" cy="6471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B42036-A572-9C47-B693-35B4B1EF9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52" y="6250740"/>
            <a:ext cx="1303320" cy="570721"/>
          </a:xfrm>
          <a:prstGeom prst="rect">
            <a:avLst/>
          </a:prstGeom>
        </p:spPr>
      </p:pic>
      <p:sp>
        <p:nvSpPr>
          <p:cNvPr id="25" name="Triangle 24">
            <a:extLst>
              <a:ext uri="{FF2B5EF4-FFF2-40B4-BE49-F238E27FC236}">
                <a16:creationId xmlns:a16="http://schemas.microsoft.com/office/drawing/2014/main" id="{C20D3D4C-7CC1-5147-9E90-29853EA63348}"/>
              </a:ext>
            </a:extLst>
          </p:cNvPr>
          <p:cNvSpPr/>
          <p:nvPr/>
        </p:nvSpPr>
        <p:spPr>
          <a:xfrm rot="18256886">
            <a:off x="2645599" y="1876489"/>
            <a:ext cx="176521" cy="235391"/>
          </a:xfrm>
          <a:prstGeom prst="triangl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3D4490A-B97C-1144-A18D-6322277741C5}"/>
              </a:ext>
            </a:extLst>
          </p:cNvPr>
          <p:cNvCxnSpPr>
            <a:cxnSpLocks/>
          </p:cNvCxnSpPr>
          <p:nvPr/>
        </p:nvCxnSpPr>
        <p:spPr>
          <a:xfrm>
            <a:off x="2808183" y="1429620"/>
            <a:ext cx="334197" cy="329556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7790625-E9F9-DD47-BFA4-64A76659E0C4}"/>
              </a:ext>
            </a:extLst>
          </p:cNvPr>
          <p:cNvCxnSpPr>
            <a:cxnSpLocks/>
          </p:cNvCxnSpPr>
          <p:nvPr/>
        </p:nvCxnSpPr>
        <p:spPr>
          <a:xfrm>
            <a:off x="2761758" y="1599683"/>
            <a:ext cx="400485" cy="163382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133C502-7A32-3747-936D-34925E3CBC95}"/>
              </a:ext>
            </a:extLst>
          </p:cNvPr>
          <p:cNvCxnSpPr>
            <a:cxnSpLocks/>
          </p:cNvCxnSpPr>
          <p:nvPr/>
        </p:nvCxnSpPr>
        <p:spPr>
          <a:xfrm>
            <a:off x="2765310" y="1617762"/>
            <a:ext cx="179894" cy="309576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9804613-A052-B441-803D-E43B5713B75A}"/>
              </a:ext>
            </a:extLst>
          </p:cNvPr>
          <p:cNvCxnSpPr>
            <a:cxnSpLocks/>
          </p:cNvCxnSpPr>
          <p:nvPr/>
        </p:nvCxnSpPr>
        <p:spPr>
          <a:xfrm>
            <a:off x="2606103" y="1749273"/>
            <a:ext cx="339101" cy="178065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223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5EF613-7BBE-B64D-807E-D8C3561BF717}"/>
              </a:ext>
            </a:extLst>
          </p:cNvPr>
          <p:cNvSpPr/>
          <p:nvPr/>
        </p:nvSpPr>
        <p:spPr>
          <a:xfrm>
            <a:off x="0" y="6186844"/>
            <a:ext cx="9144000" cy="6711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4654D-8C1D-A644-947C-32CF7D391F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977"/>
          <a:stretch/>
        </p:blipFill>
        <p:spPr>
          <a:xfrm>
            <a:off x="0" y="6210867"/>
            <a:ext cx="2630896" cy="647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68199B-CDAA-1F4D-8FA0-03C7C5181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52" y="6250740"/>
            <a:ext cx="1303320" cy="5707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2320FD-8084-1E4E-B83A-718A1322B36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1391614" y="1002890"/>
            <a:ext cx="7752386" cy="4852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409FA1-3C9A-0741-ACA6-F13C9A522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9618"/>
            <a:ext cx="9144000" cy="569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30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16A3E53-64CB-234B-959B-D9967857B425}"/>
              </a:ext>
            </a:extLst>
          </p:cNvPr>
          <p:cNvSpPr txBox="1"/>
          <p:nvPr/>
        </p:nvSpPr>
        <p:spPr>
          <a:xfrm>
            <a:off x="0" y="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COVID-19 Response – Equipment, Lab, Personnel Status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095132-A50A-034A-8EF6-99719FA3CB45}"/>
              </a:ext>
            </a:extLst>
          </p:cNvPr>
          <p:cNvSpPr txBox="1"/>
          <p:nvPr/>
        </p:nvSpPr>
        <p:spPr>
          <a:xfrm>
            <a:off x="190500" y="485690"/>
            <a:ext cx="4229100" cy="56323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MARACOOS Laboratory Status</a:t>
            </a:r>
          </a:p>
          <a:p>
            <a:endParaRPr lang="en-US" dirty="0"/>
          </a:p>
          <a:p>
            <a:r>
              <a:rPr lang="en-US" dirty="0"/>
              <a:t>Rutgers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Technician has access to 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Vessels available for deployments</a:t>
            </a:r>
          </a:p>
          <a:p>
            <a:endParaRPr lang="en-US" dirty="0"/>
          </a:p>
          <a:p>
            <a:r>
              <a:rPr lang="en-US" dirty="0"/>
              <a:t>U. Mass Dartmouth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Technician has access to 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Vessel availability being determined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Virginia Institute of Marine Sciences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 Gong has access to 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Vessels available for deployments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U.  Delaware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 Oliver has access to 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Awaiting glider delivery from TWR for further approval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6ECE0E-4FDD-9049-9D5E-C5767376E6AC}"/>
              </a:ext>
            </a:extLst>
          </p:cNvPr>
          <p:cNvSpPr/>
          <p:nvPr/>
        </p:nvSpPr>
        <p:spPr>
          <a:xfrm>
            <a:off x="0" y="6186844"/>
            <a:ext cx="9144000" cy="6711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6D24D-9C7B-8B4E-964B-F67927FE00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977"/>
          <a:stretch/>
        </p:blipFill>
        <p:spPr>
          <a:xfrm>
            <a:off x="0" y="6210867"/>
            <a:ext cx="2630896" cy="6471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BAA278-CAD6-674E-A4C8-EC94EFB7E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52" y="6250740"/>
            <a:ext cx="1303320" cy="57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0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16A3E53-64CB-234B-959B-D9967857B425}"/>
              </a:ext>
            </a:extLst>
          </p:cNvPr>
          <p:cNvSpPr txBox="1"/>
          <p:nvPr/>
        </p:nvSpPr>
        <p:spPr>
          <a:xfrm>
            <a:off x="0" y="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COVID-19 Response – Equipment, Lab, Personnel Status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BAF7E7-4597-0042-83E0-098E037E7A92}"/>
              </a:ext>
            </a:extLst>
          </p:cNvPr>
          <p:cNvSpPr txBox="1"/>
          <p:nvPr/>
        </p:nvSpPr>
        <p:spPr>
          <a:xfrm>
            <a:off x="4724400" y="485690"/>
            <a:ext cx="4292600" cy="563231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MARACOOS Glider Operations Status</a:t>
            </a:r>
          </a:p>
          <a:p>
            <a:endParaRPr lang="en-US" b="1" dirty="0"/>
          </a:p>
          <a:p>
            <a:r>
              <a:rPr lang="en-US" b="1" dirty="0"/>
              <a:t>Seabird, Inc closed until May 4</a:t>
            </a:r>
            <a:r>
              <a:rPr lang="en-US" b="1" baseline="30000" dirty="0"/>
              <a:t>th</a:t>
            </a:r>
            <a:r>
              <a:rPr lang="en-US" b="1" dirty="0"/>
              <a:t> (at least)</a:t>
            </a:r>
          </a:p>
          <a:p>
            <a:r>
              <a:rPr lang="en-US" b="1" dirty="0"/>
              <a:t>TWR Open and operating </a:t>
            </a:r>
          </a:p>
          <a:p>
            <a:endParaRPr lang="en-US" dirty="0"/>
          </a:p>
          <a:p>
            <a:r>
              <a:rPr lang="en-US" dirty="0"/>
              <a:t>Rutgers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RU33 CTDs under prep at TWR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RU22/RU23 at TWR, CTDs at Seabird</a:t>
            </a:r>
          </a:p>
          <a:p>
            <a:endParaRPr lang="en-US" dirty="0"/>
          </a:p>
          <a:p>
            <a:r>
              <a:rPr lang="en-US" dirty="0"/>
              <a:t>U. Mass Dartmouth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Blue CTD at Seabird</a:t>
            </a:r>
          </a:p>
          <a:p>
            <a:endParaRPr lang="en-US" dirty="0"/>
          </a:p>
          <a:p>
            <a:r>
              <a:rPr lang="en-US" dirty="0"/>
              <a:t>Virginia Institute of Marine Sciences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Glider Sylvia at TWR for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U. Delaware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MARACOOS1 Glider expected May 4</a:t>
            </a:r>
            <a:r>
              <a:rPr lang="en-US" baseline="30000" dirty="0"/>
              <a:t>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UD134 at TWR for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Navy Gliders allow for contingency planning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4ABB57-D797-6B49-A750-4EA5D8A2F3F0}"/>
              </a:ext>
            </a:extLst>
          </p:cNvPr>
          <p:cNvSpPr/>
          <p:nvPr/>
        </p:nvSpPr>
        <p:spPr>
          <a:xfrm>
            <a:off x="0" y="6186844"/>
            <a:ext cx="9144000" cy="6711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674A7F-FBC7-9641-BE4E-345D49F1D8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977"/>
          <a:stretch/>
        </p:blipFill>
        <p:spPr>
          <a:xfrm>
            <a:off x="0" y="6210867"/>
            <a:ext cx="2630896" cy="647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C1E8A7-2C2A-BB4D-91F3-FEBC9C4B2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52" y="6250740"/>
            <a:ext cx="1303320" cy="5707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F00F31-8F9F-FA48-A49E-B961612A1361}"/>
              </a:ext>
            </a:extLst>
          </p:cNvPr>
          <p:cNvSpPr txBox="1"/>
          <p:nvPr/>
        </p:nvSpPr>
        <p:spPr>
          <a:xfrm>
            <a:off x="190500" y="485690"/>
            <a:ext cx="4229100" cy="56323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MARACOOS Laboratory Status</a:t>
            </a:r>
          </a:p>
          <a:p>
            <a:endParaRPr lang="en-US" dirty="0"/>
          </a:p>
          <a:p>
            <a:r>
              <a:rPr lang="en-US" dirty="0"/>
              <a:t>Rutgers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Technician has access to 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Vessels available for deployments</a:t>
            </a:r>
          </a:p>
          <a:p>
            <a:endParaRPr lang="en-US" dirty="0"/>
          </a:p>
          <a:p>
            <a:r>
              <a:rPr lang="en-US" dirty="0"/>
              <a:t>U. Mass Dartmouth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Technician has access to 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Vessel availability being determined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Virginia Institute of Marine Sciences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 Gong has access to 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Vessels available for deployments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U.  Delaware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 Oliver has access to 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Awaiting glider delivery from TWR for further approval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811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16A3E53-64CB-234B-959B-D9967857B425}"/>
              </a:ext>
            </a:extLst>
          </p:cNvPr>
          <p:cNvSpPr txBox="1"/>
          <p:nvPr/>
        </p:nvSpPr>
        <p:spPr>
          <a:xfrm>
            <a:off x="0" y="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COVID-19 Response - Approved Essential Personnel &amp; Operations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1CE04C-CA12-054C-BCC4-CD2DF35A8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72" y="859972"/>
            <a:ext cx="3615385" cy="4953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6CBB95-0D1B-1849-86C1-980B45BDB5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7" t="-1" b="11450"/>
          <a:stretch/>
        </p:blipFill>
        <p:spPr>
          <a:xfrm>
            <a:off x="4206431" y="443759"/>
            <a:ext cx="1959652" cy="3101281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BC0652-89AE-514B-9D8A-ABE468DE02B6}"/>
              </a:ext>
            </a:extLst>
          </p:cNvPr>
          <p:cNvSpPr/>
          <p:nvPr/>
        </p:nvSpPr>
        <p:spPr>
          <a:xfrm>
            <a:off x="6400556" y="417485"/>
            <a:ext cx="2190709" cy="2596621"/>
          </a:xfrm>
          <a:prstGeom prst="roundRect">
            <a:avLst>
              <a:gd name="adj" fmla="val 10000"/>
            </a:avLst>
          </a:prstGeom>
          <a:blipFill rotWithShape="0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FAA21C-44F6-204E-AD7D-3D709B9531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167" y="3693630"/>
            <a:ext cx="2449286" cy="244928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887D72-8955-A349-A8F8-2CEC92F4728D}"/>
              </a:ext>
            </a:extLst>
          </p:cNvPr>
          <p:cNvSpPr/>
          <p:nvPr/>
        </p:nvSpPr>
        <p:spPr>
          <a:xfrm>
            <a:off x="0" y="6186844"/>
            <a:ext cx="9144000" cy="6711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4670912-77C5-D74A-8E54-DCC500FE74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977"/>
          <a:stretch/>
        </p:blipFill>
        <p:spPr>
          <a:xfrm>
            <a:off x="0" y="6210867"/>
            <a:ext cx="2630896" cy="6471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80204F-D32E-DD43-A8FA-1098800F9E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52" y="6250740"/>
            <a:ext cx="1303320" cy="570721"/>
          </a:xfrm>
          <a:prstGeom prst="rect">
            <a:avLst/>
          </a:prstGeom>
        </p:spPr>
      </p:pic>
      <p:pic>
        <p:nvPicPr>
          <p:cNvPr id="20" name="720p">
            <a:hlinkClick r:id="" action="ppaction://media"/>
            <a:extLst>
              <a:ext uri="{FF2B5EF4-FFF2-40B4-BE49-F238E27FC236}">
                <a16:creationId xmlns:a16="http://schemas.microsoft.com/office/drawing/2014/main" id="{760C7A14-8202-1F42-AE06-C071C3844BF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9881"/>
                </p14:media>
              </p:ext>
            </p:extLst>
          </p:nvPr>
        </p:nvPicPr>
        <p:blipFill rotWithShape="1">
          <a:blip r:embed="rId10"/>
          <a:srcRect l="29352" r="28670"/>
          <a:stretch>
            <a:fillRect/>
          </a:stretch>
        </p:blipFill>
        <p:spPr>
          <a:xfrm>
            <a:off x="6617763" y="2836875"/>
            <a:ext cx="1852715" cy="33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3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6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3574A-0AEC-A94A-BFBE-87E65802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2020 Planning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DA422-8C0B-164A-ABCC-32E0D2BCF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0" y="1207471"/>
            <a:ext cx="8569872" cy="5133975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Populate the 5 lines specified in our buildout plan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Planned 4 IFAA line and 1 MARACOOS Core line with 2 deployments each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Numerous partner and leveraged deployments planned, coordinate to send data to the IOOS DAC and GTS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COVID-19 has caused some logistics uncertainty.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Navy gliders if available can provide fleet resiliency.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Distributed university laboratories are resilient, open, and operating.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B43F9B-DFDE-1F4A-ABD5-454EE2A20634}"/>
              </a:ext>
            </a:extLst>
          </p:cNvPr>
          <p:cNvSpPr/>
          <p:nvPr/>
        </p:nvSpPr>
        <p:spPr>
          <a:xfrm>
            <a:off x="0" y="6186844"/>
            <a:ext cx="9144000" cy="6711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D5E844-93C4-C74A-ADFC-0F72A91092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977"/>
          <a:stretch/>
        </p:blipFill>
        <p:spPr>
          <a:xfrm>
            <a:off x="0" y="6210867"/>
            <a:ext cx="2630896" cy="6471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DFF0E-D2FF-AD45-94EF-F8A0BC899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52" y="6250740"/>
            <a:ext cx="1303320" cy="57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02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ACD80-83AA-F945-9557-B3DDB8FB1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865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2020 Mid Atlantic Hurricane Glider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D0545-0BAF-1343-AB3A-1C71E94EF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050" y="1716395"/>
            <a:ext cx="8851900" cy="435133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Sample the the Summer Cold Pool ahead of and during peak Atlantic hurricane season.</a:t>
            </a:r>
          </a:p>
          <a:p>
            <a:pPr>
              <a:spcAft>
                <a:spcPts val="600"/>
              </a:spcAft>
            </a:pPr>
            <a:r>
              <a:rPr lang="en-US" dirty="0"/>
              <a:t>Make data available to support operational and experimental ocean and atmosphere forecasting systems.</a:t>
            </a:r>
          </a:p>
          <a:p>
            <a:pPr>
              <a:spcAft>
                <a:spcPts val="600"/>
              </a:spcAft>
            </a:pPr>
            <a:r>
              <a:rPr lang="en-US" dirty="0"/>
              <a:t>Evaluate global and regional ocean model output.</a:t>
            </a:r>
          </a:p>
          <a:p>
            <a:pPr>
              <a:spcAft>
                <a:spcPts val="600"/>
              </a:spcAft>
            </a:pPr>
            <a:r>
              <a:rPr lang="en-US" dirty="0"/>
              <a:t>Archive full datasets for future Observing System Experiments (OSEs).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ACB229-12FF-AA49-8A58-BE69739F360D}"/>
              </a:ext>
            </a:extLst>
          </p:cNvPr>
          <p:cNvSpPr/>
          <p:nvPr/>
        </p:nvSpPr>
        <p:spPr>
          <a:xfrm>
            <a:off x="0" y="6186844"/>
            <a:ext cx="9144000" cy="6711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D91657-2DC1-B942-9EFE-16F0FD2F59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977"/>
          <a:stretch/>
        </p:blipFill>
        <p:spPr>
          <a:xfrm>
            <a:off x="0" y="6210867"/>
            <a:ext cx="2630896" cy="6471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B43838-D237-EA44-BEAA-EF12E4C18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52" y="6250740"/>
            <a:ext cx="1303320" cy="57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96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B8E171E-05DE-804D-BB98-7854E4C6868B}"/>
              </a:ext>
            </a:extLst>
          </p:cNvPr>
          <p:cNvGrpSpPr/>
          <p:nvPr/>
        </p:nvGrpSpPr>
        <p:grpSpPr>
          <a:xfrm>
            <a:off x="106364" y="464915"/>
            <a:ext cx="5737225" cy="5851969"/>
            <a:chOff x="3227387" y="503015"/>
            <a:chExt cx="5737225" cy="5851969"/>
          </a:xfrm>
        </p:grpSpPr>
        <p:pic>
          <p:nvPicPr>
            <p:cNvPr id="1026" name="Picture 2" descr="https://lh4.googleusercontent.com/uXoGCE5Mjim1D0nCi8ERJ-NWOnWjsQIBPHvSO-7b9ppp6UX8Wc1IeBFyP8g1hT4_AH1Ff1CCmbom5K31jFGVqExCwoFv0nWv90rH2ZBlp1aGLGDNULL2Eabkve0FG2MtvNZs00d7xh7IdDG07Q">
              <a:extLst>
                <a:ext uri="{FF2B5EF4-FFF2-40B4-BE49-F238E27FC236}">
                  <a16:creationId xmlns:a16="http://schemas.microsoft.com/office/drawing/2014/main" id="{4843E880-EAD9-AD4E-BFE1-7488968A74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7387" y="503015"/>
              <a:ext cx="5737225" cy="5851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20EE42F9-D3B7-474C-A21B-DC6EF100AE13}"/>
                </a:ext>
              </a:extLst>
            </p:cNvPr>
            <p:cNvSpPr/>
            <p:nvPr/>
          </p:nvSpPr>
          <p:spPr>
            <a:xfrm rot="19491576">
              <a:off x="6187801" y="1447533"/>
              <a:ext cx="224718" cy="275531"/>
            </a:xfrm>
            <a:prstGeom prst="triangl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21C63ECC-6D31-F149-AB37-C49068B735F6}"/>
                </a:ext>
              </a:extLst>
            </p:cNvPr>
            <p:cNvSpPr/>
            <p:nvPr/>
          </p:nvSpPr>
          <p:spPr>
            <a:xfrm rot="18967693">
              <a:off x="5937577" y="1645990"/>
              <a:ext cx="219731" cy="282767"/>
            </a:xfrm>
            <a:prstGeom prst="triangl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AA4CA60E-5047-D84D-AD16-A1AF0B27FFAC}"/>
                </a:ext>
              </a:extLst>
            </p:cNvPr>
            <p:cNvSpPr/>
            <p:nvPr/>
          </p:nvSpPr>
          <p:spPr>
            <a:xfrm rot="18256886">
              <a:off x="5725193" y="1894451"/>
              <a:ext cx="239846" cy="270941"/>
            </a:xfrm>
            <a:prstGeom prst="triangl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AE0181A9-FFB1-A94E-9BDA-2A3F8A5C4981}"/>
                </a:ext>
              </a:extLst>
            </p:cNvPr>
            <p:cNvSpPr/>
            <p:nvPr/>
          </p:nvSpPr>
          <p:spPr>
            <a:xfrm>
              <a:off x="6541994" y="1358153"/>
              <a:ext cx="207149" cy="251156"/>
            </a:xfrm>
            <a:prstGeom prst="triangle">
              <a:avLst>
                <a:gd name="adj" fmla="val 44748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rgbClr val="92D050"/>
                </a:solidFill>
              </a:endParaRPr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6132BD4B-B202-B546-8DDE-47B7E06F365C}"/>
                </a:ext>
              </a:extLst>
            </p:cNvPr>
            <p:cNvSpPr/>
            <p:nvPr/>
          </p:nvSpPr>
          <p:spPr>
            <a:xfrm rot="17415041">
              <a:off x="5568331" y="2180012"/>
              <a:ext cx="254868" cy="304645"/>
            </a:xfrm>
            <a:prstGeom prst="triangl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D5C0829-7843-C645-A90F-616B4F5F99EC}"/>
              </a:ext>
            </a:extLst>
          </p:cNvPr>
          <p:cNvSpPr txBox="1"/>
          <p:nvPr/>
        </p:nvSpPr>
        <p:spPr>
          <a:xfrm>
            <a:off x="5914246" y="1056271"/>
            <a:ext cx="3355484" cy="45089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Buildout Plan: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5 sustained lines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Rechargeable batteries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40 day duration</a:t>
            </a:r>
            <a:endParaRPr lang="en-US" dirty="0">
              <a:solidFill>
                <a:srgbClr val="7030A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At least 10 G2+ gliders for persistent presence through Hurricane Season.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r>
              <a:rPr lang="en-US" b="1" dirty="0"/>
              <a:t>Currently Planned: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4-5 university gliders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Range from G1 – G3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Downtime b/w recharge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Limited back-ups for maintenance issues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EB7592-E6C7-D74F-9C50-2C9B295F6047}"/>
              </a:ext>
            </a:extLst>
          </p:cNvPr>
          <p:cNvSpPr/>
          <p:nvPr/>
        </p:nvSpPr>
        <p:spPr>
          <a:xfrm>
            <a:off x="0" y="6186844"/>
            <a:ext cx="9144000" cy="6711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C76113-04F6-244D-B510-880CE4E511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977"/>
          <a:stretch/>
        </p:blipFill>
        <p:spPr>
          <a:xfrm>
            <a:off x="0" y="6210867"/>
            <a:ext cx="2630896" cy="6471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FBF08C-4550-6144-AB0F-81BC47CB0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52" y="6250740"/>
            <a:ext cx="1303320" cy="57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B8E171E-05DE-804D-BB98-7854E4C6868B}"/>
              </a:ext>
            </a:extLst>
          </p:cNvPr>
          <p:cNvGrpSpPr/>
          <p:nvPr/>
        </p:nvGrpSpPr>
        <p:grpSpPr>
          <a:xfrm>
            <a:off x="106364" y="464915"/>
            <a:ext cx="5737225" cy="5851969"/>
            <a:chOff x="3227387" y="503015"/>
            <a:chExt cx="5737225" cy="5851969"/>
          </a:xfrm>
        </p:grpSpPr>
        <p:pic>
          <p:nvPicPr>
            <p:cNvPr id="1026" name="Picture 2" descr="https://lh4.googleusercontent.com/uXoGCE5Mjim1D0nCi8ERJ-NWOnWjsQIBPHvSO-7b9ppp6UX8Wc1IeBFyP8g1hT4_AH1Ff1CCmbom5K31jFGVqExCwoFv0nWv90rH2ZBlp1aGLGDNULL2Eabkve0FG2MtvNZs00d7xh7IdDG07Q">
              <a:extLst>
                <a:ext uri="{FF2B5EF4-FFF2-40B4-BE49-F238E27FC236}">
                  <a16:creationId xmlns:a16="http://schemas.microsoft.com/office/drawing/2014/main" id="{4843E880-EAD9-AD4E-BFE1-7488968A74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7387" y="503015"/>
              <a:ext cx="5737225" cy="5851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20EE42F9-D3B7-474C-A21B-DC6EF100AE13}"/>
                </a:ext>
              </a:extLst>
            </p:cNvPr>
            <p:cNvSpPr/>
            <p:nvPr/>
          </p:nvSpPr>
          <p:spPr>
            <a:xfrm rot="19491576">
              <a:off x="6187801" y="1447533"/>
              <a:ext cx="224718" cy="275531"/>
            </a:xfrm>
            <a:prstGeom prst="triangl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21C63ECC-6D31-F149-AB37-C49068B735F6}"/>
                </a:ext>
              </a:extLst>
            </p:cNvPr>
            <p:cNvSpPr/>
            <p:nvPr/>
          </p:nvSpPr>
          <p:spPr>
            <a:xfrm rot="18967693">
              <a:off x="5937577" y="1645990"/>
              <a:ext cx="219731" cy="282767"/>
            </a:xfrm>
            <a:prstGeom prst="triangl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AA4CA60E-5047-D84D-AD16-A1AF0B27FFAC}"/>
                </a:ext>
              </a:extLst>
            </p:cNvPr>
            <p:cNvSpPr/>
            <p:nvPr/>
          </p:nvSpPr>
          <p:spPr>
            <a:xfrm rot="18256886">
              <a:off x="5725193" y="1894451"/>
              <a:ext cx="239846" cy="270941"/>
            </a:xfrm>
            <a:prstGeom prst="triangl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AE0181A9-FFB1-A94E-9BDA-2A3F8A5C4981}"/>
                </a:ext>
              </a:extLst>
            </p:cNvPr>
            <p:cNvSpPr/>
            <p:nvPr/>
          </p:nvSpPr>
          <p:spPr>
            <a:xfrm>
              <a:off x="6541994" y="1358153"/>
              <a:ext cx="207149" cy="251156"/>
            </a:xfrm>
            <a:prstGeom prst="triangle">
              <a:avLst>
                <a:gd name="adj" fmla="val 44748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rgbClr val="92D050"/>
                </a:solidFill>
              </a:endParaRPr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6132BD4B-B202-B546-8DDE-47B7E06F365C}"/>
                </a:ext>
              </a:extLst>
            </p:cNvPr>
            <p:cNvSpPr/>
            <p:nvPr/>
          </p:nvSpPr>
          <p:spPr>
            <a:xfrm rot="17415041">
              <a:off x="5568331" y="2180012"/>
              <a:ext cx="254868" cy="304645"/>
            </a:xfrm>
            <a:prstGeom prst="triangl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9EBA05E-CF17-EE4F-AF81-581929EFF63F}"/>
              </a:ext>
            </a:extLst>
          </p:cNvPr>
          <p:cNvSpPr/>
          <p:nvPr/>
        </p:nvSpPr>
        <p:spPr>
          <a:xfrm>
            <a:off x="0" y="6186844"/>
            <a:ext cx="9144000" cy="6711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D60617-FEA4-5645-A3DA-93D52094CD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977"/>
          <a:stretch/>
        </p:blipFill>
        <p:spPr>
          <a:xfrm>
            <a:off x="0" y="6210867"/>
            <a:ext cx="2630896" cy="6471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2530B0-75DF-A444-951D-83051D1D1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52" y="6250740"/>
            <a:ext cx="1303320" cy="5707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4AC9A6-763A-EA4E-84FE-98EB9A9D70B4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04877097-DD5F-0F43-802F-33918CF9840F}"/>
              </a:ext>
            </a:extLst>
          </p:cNvPr>
          <p:cNvSpPr/>
          <p:nvPr/>
        </p:nvSpPr>
        <p:spPr>
          <a:xfrm rot="18256886">
            <a:off x="2645599" y="1876489"/>
            <a:ext cx="176521" cy="235391"/>
          </a:xfrm>
          <a:prstGeom prst="triangl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AF6750-7611-3C4A-BFD4-3FC86376AF01}"/>
              </a:ext>
            </a:extLst>
          </p:cNvPr>
          <p:cNvSpPr txBox="1"/>
          <p:nvPr/>
        </p:nvSpPr>
        <p:spPr>
          <a:xfrm>
            <a:off x="5949953" y="464915"/>
            <a:ext cx="3300411" cy="17434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MARACOOS/IFAA Lines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4 Rutgers (New RBR CTD)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2 VIMS 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2 U. of Delaware (</a:t>
            </a:r>
            <a:r>
              <a:rPr lang="en-US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MicroRider</a:t>
            </a: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ts val="1600"/>
              </a:lnSpc>
            </a:pPr>
            <a:endParaRPr lang="en-US" b="1" dirty="0">
              <a:solidFill>
                <a:srgbClr val="00B0F0"/>
              </a:solidFill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en-US" b="1" dirty="0">
                <a:solidFill>
                  <a:schemeClr val="accent1"/>
                </a:solidFill>
                <a:cs typeface="Times New Roman" panose="02020603050405020304" pitchFamily="18" charset="0"/>
              </a:rPr>
              <a:t>MARACOOS Core Line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  <a:cs typeface="Times New Roman" panose="02020603050405020304" pitchFamily="18" charset="0"/>
              </a:rPr>
              <a:t>2-3 U. Mass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  <a:cs typeface="Times New Roman" panose="02020603050405020304" pitchFamily="18" charset="0"/>
              </a:rPr>
              <a:t>1 U. Delaware</a:t>
            </a:r>
          </a:p>
        </p:txBody>
      </p:sp>
    </p:spTree>
    <p:extLst>
      <p:ext uri="{BB962C8B-B14F-4D97-AF65-F5344CB8AC3E}">
        <p14:creationId xmlns:p14="http://schemas.microsoft.com/office/powerpoint/2010/main" val="2521355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5EF613-7BBE-B64D-807E-D8C3561BF717}"/>
              </a:ext>
            </a:extLst>
          </p:cNvPr>
          <p:cNvSpPr/>
          <p:nvPr/>
        </p:nvSpPr>
        <p:spPr>
          <a:xfrm>
            <a:off x="0" y="6186844"/>
            <a:ext cx="9144000" cy="6711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4654D-8C1D-A644-947C-32CF7D391F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977"/>
          <a:stretch/>
        </p:blipFill>
        <p:spPr>
          <a:xfrm>
            <a:off x="0" y="6210867"/>
            <a:ext cx="2630896" cy="647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68199B-CDAA-1F4D-8FA0-03C7C5181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52" y="6250740"/>
            <a:ext cx="1303320" cy="5707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26D2BD-2D04-4CB5-B3E2-A2DDDCABB01D}"/>
              </a:ext>
            </a:extLst>
          </p:cNvPr>
          <p:cNvSpPr/>
          <p:nvPr/>
        </p:nvSpPr>
        <p:spPr>
          <a:xfrm>
            <a:off x="0" y="6186844"/>
            <a:ext cx="9144000" cy="6711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7ABB1A-C68D-4D7D-8E01-AE10AB5B8D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977"/>
          <a:stretch/>
        </p:blipFill>
        <p:spPr>
          <a:xfrm>
            <a:off x="0" y="6210867"/>
            <a:ext cx="2630896" cy="6471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47DF4B-1796-427A-AF07-E9EB14737E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52" y="6250740"/>
            <a:ext cx="1303320" cy="5707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FA0AE1-3903-9F4C-A4C2-DA7C0BDD385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1391614" y="1002890"/>
            <a:ext cx="7752386" cy="5142026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1047637-8DCF-394E-8DF5-91B8863D56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5461931"/>
              </p:ext>
            </p:extLst>
          </p:nvPr>
        </p:nvGraphicFramePr>
        <p:xfrm>
          <a:off x="7619" y="449898"/>
          <a:ext cx="9127191" cy="5695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Worksheet" r:id="rId6" imgW="8305718" imgH="5166360" progId="Excel.Sheet.12">
                  <p:embed/>
                </p:oleObj>
              </mc:Choice>
              <mc:Fallback>
                <p:oleObj name="Worksheet" r:id="rId6" imgW="8305718" imgH="5166360" progId="Excel.Sheet.12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5D7C1D11-C73C-491A-9BF6-D33E9D073A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19" y="449898"/>
                        <a:ext cx="9127191" cy="56950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1274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B8E171E-05DE-804D-BB98-7854E4C6868B}"/>
              </a:ext>
            </a:extLst>
          </p:cNvPr>
          <p:cNvGrpSpPr/>
          <p:nvPr/>
        </p:nvGrpSpPr>
        <p:grpSpPr>
          <a:xfrm>
            <a:off x="106364" y="464915"/>
            <a:ext cx="5737225" cy="5851969"/>
            <a:chOff x="3227387" y="503015"/>
            <a:chExt cx="5737225" cy="5851969"/>
          </a:xfrm>
        </p:grpSpPr>
        <p:pic>
          <p:nvPicPr>
            <p:cNvPr id="1026" name="Picture 2" descr="https://lh4.googleusercontent.com/uXoGCE5Mjim1D0nCi8ERJ-NWOnWjsQIBPHvSO-7b9ppp6UX8Wc1IeBFyP8g1hT4_AH1Ff1CCmbom5K31jFGVqExCwoFv0nWv90rH2ZBlp1aGLGDNULL2Eabkve0FG2MtvNZs00d7xh7IdDG07Q">
              <a:extLst>
                <a:ext uri="{FF2B5EF4-FFF2-40B4-BE49-F238E27FC236}">
                  <a16:creationId xmlns:a16="http://schemas.microsoft.com/office/drawing/2014/main" id="{4843E880-EAD9-AD4E-BFE1-7488968A74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7387" y="503015"/>
              <a:ext cx="5737225" cy="5851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20EE42F9-D3B7-474C-A21B-DC6EF100AE13}"/>
                </a:ext>
              </a:extLst>
            </p:cNvPr>
            <p:cNvSpPr/>
            <p:nvPr/>
          </p:nvSpPr>
          <p:spPr>
            <a:xfrm rot="19491576">
              <a:off x="6187801" y="1447533"/>
              <a:ext cx="224718" cy="275531"/>
            </a:xfrm>
            <a:prstGeom prst="triangl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21C63ECC-6D31-F149-AB37-C49068B735F6}"/>
                </a:ext>
              </a:extLst>
            </p:cNvPr>
            <p:cNvSpPr/>
            <p:nvPr/>
          </p:nvSpPr>
          <p:spPr>
            <a:xfrm rot="18967693">
              <a:off x="5937577" y="1645990"/>
              <a:ext cx="219731" cy="282767"/>
            </a:xfrm>
            <a:prstGeom prst="triangl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AA4CA60E-5047-D84D-AD16-A1AF0B27FFAC}"/>
                </a:ext>
              </a:extLst>
            </p:cNvPr>
            <p:cNvSpPr/>
            <p:nvPr/>
          </p:nvSpPr>
          <p:spPr>
            <a:xfrm rot="18256886">
              <a:off x="5725193" y="1894451"/>
              <a:ext cx="239846" cy="270941"/>
            </a:xfrm>
            <a:prstGeom prst="triangl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AE0181A9-FFB1-A94E-9BDA-2A3F8A5C4981}"/>
                </a:ext>
              </a:extLst>
            </p:cNvPr>
            <p:cNvSpPr/>
            <p:nvPr/>
          </p:nvSpPr>
          <p:spPr>
            <a:xfrm>
              <a:off x="6541994" y="1358153"/>
              <a:ext cx="207149" cy="251156"/>
            </a:xfrm>
            <a:prstGeom prst="triangle">
              <a:avLst>
                <a:gd name="adj" fmla="val 44748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rgbClr val="92D050"/>
                </a:solidFill>
              </a:endParaRPr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6132BD4B-B202-B546-8DDE-47B7E06F365C}"/>
                </a:ext>
              </a:extLst>
            </p:cNvPr>
            <p:cNvSpPr/>
            <p:nvPr/>
          </p:nvSpPr>
          <p:spPr>
            <a:xfrm rot="17415041">
              <a:off x="5568331" y="2180012"/>
              <a:ext cx="254868" cy="304645"/>
            </a:xfrm>
            <a:prstGeom prst="triangl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71D2E43-320E-FC4D-B251-41DEAF45B462}"/>
              </a:ext>
            </a:extLst>
          </p:cNvPr>
          <p:cNvSpPr/>
          <p:nvPr/>
        </p:nvSpPr>
        <p:spPr>
          <a:xfrm>
            <a:off x="0" y="6186844"/>
            <a:ext cx="9144000" cy="6711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DC4445-2F4A-A74E-A057-2B854CAB58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977"/>
          <a:stretch/>
        </p:blipFill>
        <p:spPr>
          <a:xfrm>
            <a:off x="0" y="6210867"/>
            <a:ext cx="2630896" cy="6471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E220C0-F818-C640-B2BB-499BEE22C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52" y="6250740"/>
            <a:ext cx="1303320" cy="570721"/>
          </a:xfrm>
          <a:prstGeom prst="rect">
            <a:avLst/>
          </a:prstGeom>
        </p:spPr>
      </p:pic>
      <p:sp>
        <p:nvSpPr>
          <p:cNvPr id="19" name="Triangle 18">
            <a:extLst>
              <a:ext uri="{FF2B5EF4-FFF2-40B4-BE49-F238E27FC236}">
                <a16:creationId xmlns:a16="http://schemas.microsoft.com/office/drawing/2014/main" id="{3C938AE7-26E1-D644-9D2C-98BD5A8E1528}"/>
              </a:ext>
            </a:extLst>
          </p:cNvPr>
          <p:cNvSpPr/>
          <p:nvPr/>
        </p:nvSpPr>
        <p:spPr>
          <a:xfrm rot="18256886">
            <a:off x="2645599" y="1876489"/>
            <a:ext cx="176521" cy="235391"/>
          </a:xfrm>
          <a:prstGeom prst="triangl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AFA5260-6C4C-2741-B3A0-48E79CDE8AB2}"/>
              </a:ext>
            </a:extLst>
          </p:cNvPr>
          <p:cNvCxnSpPr>
            <a:cxnSpLocks/>
          </p:cNvCxnSpPr>
          <p:nvPr/>
        </p:nvCxnSpPr>
        <p:spPr>
          <a:xfrm>
            <a:off x="2808183" y="1429620"/>
            <a:ext cx="334197" cy="329556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4CAE965-D92C-6447-AD71-C0AED175F75A}"/>
              </a:ext>
            </a:extLst>
          </p:cNvPr>
          <p:cNvCxnSpPr>
            <a:cxnSpLocks/>
          </p:cNvCxnSpPr>
          <p:nvPr/>
        </p:nvCxnSpPr>
        <p:spPr>
          <a:xfrm>
            <a:off x="2761758" y="1599683"/>
            <a:ext cx="400485" cy="163382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77C787E-CE3B-C446-8A14-AAC94642C339}"/>
              </a:ext>
            </a:extLst>
          </p:cNvPr>
          <p:cNvCxnSpPr>
            <a:cxnSpLocks/>
            <a:endCxn id="12" idx="2"/>
          </p:cNvCxnSpPr>
          <p:nvPr/>
        </p:nvCxnSpPr>
        <p:spPr>
          <a:xfrm>
            <a:off x="2765310" y="1617762"/>
            <a:ext cx="179894" cy="309576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3ED76A-75C7-A545-B3D7-72F70B49E43D}"/>
              </a:ext>
            </a:extLst>
          </p:cNvPr>
          <p:cNvCxnSpPr>
            <a:cxnSpLocks/>
            <a:endCxn id="12" idx="2"/>
          </p:cNvCxnSpPr>
          <p:nvPr/>
        </p:nvCxnSpPr>
        <p:spPr>
          <a:xfrm>
            <a:off x="2606103" y="1749273"/>
            <a:ext cx="339101" cy="178065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74A22B9-BB95-8F45-9545-6078A528D8FB}"/>
              </a:ext>
            </a:extLst>
          </p:cNvPr>
          <p:cNvSpPr txBox="1"/>
          <p:nvPr/>
        </p:nvSpPr>
        <p:spPr>
          <a:xfrm>
            <a:off x="5949953" y="464915"/>
            <a:ext cx="3300411" cy="21537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MARACOOS/IFAA Lines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4 Rutgers (New RBR CTD)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2 VIMS 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2 U. of Delaware (</a:t>
            </a:r>
            <a:r>
              <a:rPr lang="en-US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MicroRider</a:t>
            </a: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ts val="1600"/>
              </a:lnSpc>
            </a:pPr>
            <a:endParaRPr lang="en-US" b="1" dirty="0">
              <a:solidFill>
                <a:srgbClr val="00B0F0"/>
              </a:solidFill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en-US" b="1" dirty="0">
                <a:solidFill>
                  <a:schemeClr val="accent1"/>
                </a:solidFill>
                <a:cs typeface="Times New Roman" panose="02020603050405020304" pitchFamily="18" charset="0"/>
              </a:rPr>
              <a:t>MARACOOS Core Line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  <a:cs typeface="Times New Roman" panose="02020603050405020304" pitchFamily="18" charset="0"/>
              </a:rPr>
              <a:t>2-3 U. Mass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  <a:cs typeface="Times New Roman" panose="02020603050405020304" pitchFamily="18" charset="0"/>
              </a:rPr>
              <a:t>1 U. Delaware</a:t>
            </a:r>
          </a:p>
          <a:p>
            <a:pPr>
              <a:lnSpc>
                <a:spcPts val="1600"/>
              </a:lnSpc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NOAA Ocean Acidification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2 Rutgers</a:t>
            </a:r>
          </a:p>
        </p:txBody>
      </p:sp>
    </p:spTree>
    <p:extLst>
      <p:ext uri="{BB962C8B-B14F-4D97-AF65-F5344CB8AC3E}">
        <p14:creationId xmlns:p14="http://schemas.microsoft.com/office/powerpoint/2010/main" val="752606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7F8DF3E2-FDFE-2F4F-B59B-EAA51FD14702}"/>
              </a:ext>
            </a:extLst>
          </p:cNvPr>
          <p:cNvGrpSpPr/>
          <p:nvPr/>
        </p:nvGrpSpPr>
        <p:grpSpPr>
          <a:xfrm>
            <a:off x="106364" y="464915"/>
            <a:ext cx="5737225" cy="5851969"/>
            <a:chOff x="0" y="703047"/>
            <a:chExt cx="5737225" cy="585196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B8E171E-05DE-804D-BB98-7854E4C6868B}"/>
                </a:ext>
              </a:extLst>
            </p:cNvPr>
            <p:cNvGrpSpPr/>
            <p:nvPr/>
          </p:nvGrpSpPr>
          <p:grpSpPr>
            <a:xfrm>
              <a:off x="0" y="703047"/>
              <a:ext cx="5737225" cy="5851969"/>
              <a:chOff x="3227387" y="503015"/>
              <a:chExt cx="5737225" cy="5851969"/>
            </a:xfrm>
          </p:grpSpPr>
          <p:pic>
            <p:nvPicPr>
              <p:cNvPr id="1026" name="Picture 2" descr="https://lh4.googleusercontent.com/uXoGCE5Mjim1D0nCi8ERJ-NWOnWjsQIBPHvSO-7b9ppp6UX8Wc1IeBFyP8g1hT4_AH1Ff1CCmbom5K31jFGVqExCwoFv0nWv90rH2ZBlp1aGLGDNULL2Eabkve0FG2MtvNZs00d7xh7IdDG07Q">
                <a:extLst>
                  <a:ext uri="{FF2B5EF4-FFF2-40B4-BE49-F238E27FC236}">
                    <a16:creationId xmlns:a16="http://schemas.microsoft.com/office/drawing/2014/main" id="{4843E880-EAD9-AD4E-BFE1-7488968A74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7387" y="503015"/>
                <a:ext cx="5737225" cy="5851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riangle 10">
                <a:extLst>
                  <a:ext uri="{FF2B5EF4-FFF2-40B4-BE49-F238E27FC236}">
                    <a16:creationId xmlns:a16="http://schemas.microsoft.com/office/drawing/2014/main" id="{20EE42F9-D3B7-474C-A21B-DC6EF100AE13}"/>
                  </a:ext>
                </a:extLst>
              </p:cNvPr>
              <p:cNvSpPr/>
              <p:nvPr/>
            </p:nvSpPr>
            <p:spPr>
              <a:xfrm rot="19491576">
                <a:off x="6187801" y="1447533"/>
                <a:ext cx="224718" cy="275531"/>
              </a:xfrm>
              <a:prstGeom prst="triangle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Triangle 11">
                <a:extLst>
                  <a:ext uri="{FF2B5EF4-FFF2-40B4-BE49-F238E27FC236}">
                    <a16:creationId xmlns:a16="http://schemas.microsoft.com/office/drawing/2014/main" id="{21C63ECC-6D31-F149-AB37-C49068B735F6}"/>
                  </a:ext>
                </a:extLst>
              </p:cNvPr>
              <p:cNvSpPr/>
              <p:nvPr/>
            </p:nvSpPr>
            <p:spPr>
              <a:xfrm rot="18967693">
                <a:off x="5937577" y="1645990"/>
                <a:ext cx="219731" cy="282767"/>
              </a:xfrm>
              <a:prstGeom prst="triangle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Triangle 13">
                <a:extLst>
                  <a:ext uri="{FF2B5EF4-FFF2-40B4-BE49-F238E27FC236}">
                    <a16:creationId xmlns:a16="http://schemas.microsoft.com/office/drawing/2014/main" id="{AA4CA60E-5047-D84D-AD16-A1AF0B27FFAC}"/>
                  </a:ext>
                </a:extLst>
              </p:cNvPr>
              <p:cNvSpPr/>
              <p:nvPr/>
            </p:nvSpPr>
            <p:spPr>
              <a:xfrm rot="18256886">
                <a:off x="5725193" y="1894451"/>
                <a:ext cx="239846" cy="270941"/>
              </a:xfrm>
              <a:prstGeom prst="triangle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Triangle 14">
                <a:extLst>
                  <a:ext uri="{FF2B5EF4-FFF2-40B4-BE49-F238E27FC236}">
                    <a16:creationId xmlns:a16="http://schemas.microsoft.com/office/drawing/2014/main" id="{AE0181A9-FFB1-A94E-9BDA-2A3F8A5C4981}"/>
                  </a:ext>
                </a:extLst>
              </p:cNvPr>
              <p:cNvSpPr/>
              <p:nvPr/>
            </p:nvSpPr>
            <p:spPr>
              <a:xfrm>
                <a:off x="6541994" y="1358153"/>
                <a:ext cx="207149" cy="251156"/>
              </a:xfrm>
              <a:prstGeom prst="triangle">
                <a:avLst>
                  <a:gd name="adj" fmla="val 44748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rgbClr val="92D050"/>
                  </a:solidFill>
                </a:endParaRPr>
              </a:p>
            </p:txBody>
          </p:sp>
          <p:sp>
            <p:nvSpPr>
              <p:cNvPr id="16" name="Triangle 15">
                <a:extLst>
                  <a:ext uri="{FF2B5EF4-FFF2-40B4-BE49-F238E27FC236}">
                    <a16:creationId xmlns:a16="http://schemas.microsoft.com/office/drawing/2014/main" id="{6132BD4B-B202-B546-8DDE-47B7E06F365C}"/>
                  </a:ext>
                </a:extLst>
              </p:cNvPr>
              <p:cNvSpPr/>
              <p:nvPr/>
            </p:nvSpPr>
            <p:spPr>
              <a:xfrm rot="17415041">
                <a:off x="5568331" y="2180012"/>
                <a:ext cx="254868" cy="304645"/>
              </a:xfrm>
              <a:prstGeom prst="triangle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" name="Curved Connector 9">
              <a:extLst>
                <a:ext uri="{FF2B5EF4-FFF2-40B4-BE49-F238E27FC236}">
                  <a16:creationId xmlns:a16="http://schemas.microsoft.com/office/drawing/2014/main" id="{9D02396E-EE9D-AB4B-A652-77043DF5365C}"/>
                </a:ext>
              </a:extLst>
            </p:cNvPr>
            <p:cNvCxnSpPr/>
            <p:nvPr/>
          </p:nvCxnSpPr>
          <p:spPr>
            <a:xfrm rot="10800000" flipV="1">
              <a:off x="2411227" y="1643912"/>
              <a:ext cx="604395" cy="496373"/>
            </a:xfrm>
            <a:prstGeom prst="curvedConnector3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EE0325E-5EE1-CD4B-B4C1-99334B25984D}"/>
              </a:ext>
            </a:extLst>
          </p:cNvPr>
          <p:cNvSpPr/>
          <p:nvPr/>
        </p:nvSpPr>
        <p:spPr>
          <a:xfrm>
            <a:off x="0" y="6186844"/>
            <a:ext cx="9144000" cy="6711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6C77E9-77D6-BD4C-A8BD-08A02D1532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977"/>
          <a:stretch/>
        </p:blipFill>
        <p:spPr>
          <a:xfrm>
            <a:off x="0" y="6210867"/>
            <a:ext cx="2630896" cy="6471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1CD6D2-DAC2-1845-8932-1DD8AD471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52" y="6250740"/>
            <a:ext cx="1303320" cy="570721"/>
          </a:xfrm>
          <a:prstGeom prst="rect">
            <a:avLst/>
          </a:prstGeom>
        </p:spPr>
      </p:pic>
      <p:sp>
        <p:nvSpPr>
          <p:cNvPr id="20" name="Triangle 19">
            <a:extLst>
              <a:ext uri="{FF2B5EF4-FFF2-40B4-BE49-F238E27FC236}">
                <a16:creationId xmlns:a16="http://schemas.microsoft.com/office/drawing/2014/main" id="{8E65E2A5-37D7-644D-8F54-405D3113858F}"/>
              </a:ext>
            </a:extLst>
          </p:cNvPr>
          <p:cNvSpPr/>
          <p:nvPr/>
        </p:nvSpPr>
        <p:spPr>
          <a:xfrm rot="18256886">
            <a:off x="2645599" y="1876489"/>
            <a:ext cx="176521" cy="235391"/>
          </a:xfrm>
          <a:prstGeom prst="triangl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7674D4-1B40-264A-863B-476D41794B2A}"/>
              </a:ext>
            </a:extLst>
          </p:cNvPr>
          <p:cNvCxnSpPr>
            <a:cxnSpLocks/>
          </p:cNvCxnSpPr>
          <p:nvPr/>
        </p:nvCxnSpPr>
        <p:spPr>
          <a:xfrm>
            <a:off x="2808183" y="1429620"/>
            <a:ext cx="334197" cy="329556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323F084-3802-7341-9F7D-8A6E3BE2886E}"/>
              </a:ext>
            </a:extLst>
          </p:cNvPr>
          <p:cNvCxnSpPr>
            <a:cxnSpLocks/>
          </p:cNvCxnSpPr>
          <p:nvPr/>
        </p:nvCxnSpPr>
        <p:spPr>
          <a:xfrm>
            <a:off x="2761758" y="1599683"/>
            <a:ext cx="400485" cy="163382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B7F8804-64EA-EB4F-BC70-32D80B482243}"/>
              </a:ext>
            </a:extLst>
          </p:cNvPr>
          <p:cNvCxnSpPr>
            <a:cxnSpLocks/>
          </p:cNvCxnSpPr>
          <p:nvPr/>
        </p:nvCxnSpPr>
        <p:spPr>
          <a:xfrm>
            <a:off x="2765310" y="1617762"/>
            <a:ext cx="179894" cy="309576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52F647B-958E-A047-BAA9-242C7C39C034}"/>
              </a:ext>
            </a:extLst>
          </p:cNvPr>
          <p:cNvCxnSpPr>
            <a:cxnSpLocks/>
          </p:cNvCxnSpPr>
          <p:nvPr/>
        </p:nvCxnSpPr>
        <p:spPr>
          <a:xfrm>
            <a:off x="2606103" y="1749273"/>
            <a:ext cx="339101" cy="178065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E9EEC71-AFF7-6A48-9AD8-BF4CBFB9A3CA}"/>
              </a:ext>
            </a:extLst>
          </p:cNvPr>
          <p:cNvSpPr txBox="1"/>
          <p:nvPr/>
        </p:nvSpPr>
        <p:spPr>
          <a:xfrm>
            <a:off x="5949953" y="464915"/>
            <a:ext cx="3300411" cy="31797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MARACOOS/IFAA Lines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4 Rutgers (New RBR CTD)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2 VIMS 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2 U. of Delaware (</a:t>
            </a:r>
            <a:r>
              <a:rPr lang="en-US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MicroRider</a:t>
            </a: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ts val="1600"/>
              </a:lnSpc>
            </a:pPr>
            <a:endParaRPr lang="en-US" b="1" dirty="0">
              <a:solidFill>
                <a:srgbClr val="00B0F0"/>
              </a:solidFill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en-US" b="1" dirty="0">
                <a:solidFill>
                  <a:schemeClr val="accent1"/>
                </a:solidFill>
                <a:cs typeface="Times New Roman" panose="02020603050405020304" pitchFamily="18" charset="0"/>
              </a:rPr>
              <a:t>MARACOOS Core Line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  <a:cs typeface="Times New Roman" panose="02020603050405020304" pitchFamily="18" charset="0"/>
              </a:rPr>
              <a:t>2-3 U. Mass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  <a:cs typeface="Times New Roman" panose="02020603050405020304" pitchFamily="18" charset="0"/>
              </a:rPr>
              <a:t>1 U. Delaware</a:t>
            </a:r>
          </a:p>
          <a:p>
            <a:pPr>
              <a:lnSpc>
                <a:spcPts val="1600"/>
              </a:lnSpc>
            </a:pPr>
            <a:endParaRPr lang="en-US" b="1" dirty="0">
              <a:solidFill>
                <a:schemeClr val="accent1"/>
              </a:solidFill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NOAA Ocean Acidification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2 Rutgers</a:t>
            </a:r>
          </a:p>
          <a:p>
            <a:pPr>
              <a:lnSpc>
                <a:spcPts val="1600"/>
              </a:lnSpc>
            </a:pPr>
            <a:endParaRPr lang="en-US" b="1" dirty="0">
              <a:solidFill>
                <a:schemeClr val="accent1"/>
              </a:solidFill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en-US" b="1" dirty="0">
                <a:solidFill>
                  <a:schemeClr val="accent6"/>
                </a:solidFill>
                <a:cs typeface="Times New Roman" panose="02020603050405020304" pitchFamily="18" charset="0"/>
              </a:rPr>
              <a:t>1 New Jersey DEP Line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cs typeface="Times New Roman" panose="02020603050405020304" pitchFamily="18" charset="0"/>
              </a:rPr>
              <a:t>2-3 Rutgers</a:t>
            </a:r>
          </a:p>
          <a:p>
            <a:pPr>
              <a:lnSpc>
                <a:spcPts val="1600"/>
              </a:lnSpc>
            </a:pPr>
            <a:endParaRPr lang="en-US" b="1" dirty="0">
              <a:solidFill>
                <a:schemeClr val="accent6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877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7F8DF3E2-FDFE-2F4F-B59B-EAA51FD14702}"/>
              </a:ext>
            </a:extLst>
          </p:cNvPr>
          <p:cNvGrpSpPr/>
          <p:nvPr/>
        </p:nvGrpSpPr>
        <p:grpSpPr>
          <a:xfrm>
            <a:off x="106364" y="464915"/>
            <a:ext cx="5737225" cy="5851969"/>
            <a:chOff x="0" y="703047"/>
            <a:chExt cx="5737225" cy="585196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B8E171E-05DE-804D-BB98-7854E4C6868B}"/>
                </a:ext>
              </a:extLst>
            </p:cNvPr>
            <p:cNvGrpSpPr/>
            <p:nvPr/>
          </p:nvGrpSpPr>
          <p:grpSpPr>
            <a:xfrm>
              <a:off x="0" y="703047"/>
              <a:ext cx="5737225" cy="5851969"/>
              <a:chOff x="3227387" y="503015"/>
              <a:chExt cx="5737225" cy="5851969"/>
            </a:xfrm>
          </p:grpSpPr>
          <p:pic>
            <p:nvPicPr>
              <p:cNvPr id="1026" name="Picture 2" descr="https://lh4.googleusercontent.com/uXoGCE5Mjim1D0nCi8ERJ-NWOnWjsQIBPHvSO-7b9ppp6UX8Wc1IeBFyP8g1hT4_AH1Ff1CCmbom5K31jFGVqExCwoFv0nWv90rH2ZBlp1aGLGDNULL2Eabkve0FG2MtvNZs00d7xh7IdDG07Q">
                <a:extLst>
                  <a:ext uri="{FF2B5EF4-FFF2-40B4-BE49-F238E27FC236}">
                    <a16:creationId xmlns:a16="http://schemas.microsoft.com/office/drawing/2014/main" id="{4843E880-EAD9-AD4E-BFE1-7488968A74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7387" y="503015"/>
                <a:ext cx="5737225" cy="5851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riangle 10">
                <a:extLst>
                  <a:ext uri="{FF2B5EF4-FFF2-40B4-BE49-F238E27FC236}">
                    <a16:creationId xmlns:a16="http://schemas.microsoft.com/office/drawing/2014/main" id="{20EE42F9-D3B7-474C-A21B-DC6EF100AE13}"/>
                  </a:ext>
                </a:extLst>
              </p:cNvPr>
              <p:cNvSpPr/>
              <p:nvPr/>
            </p:nvSpPr>
            <p:spPr>
              <a:xfrm rot="19491576">
                <a:off x="6187801" y="1447533"/>
                <a:ext cx="224718" cy="275531"/>
              </a:xfrm>
              <a:prstGeom prst="triangle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Triangle 11">
                <a:extLst>
                  <a:ext uri="{FF2B5EF4-FFF2-40B4-BE49-F238E27FC236}">
                    <a16:creationId xmlns:a16="http://schemas.microsoft.com/office/drawing/2014/main" id="{21C63ECC-6D31-F149-AB37-C49068B735F6}"/>
                  </a:ext>
                </a:extLst>
              </p:cNvPr>
              <p:cNvSpPr/>
              <p:nvPr/>
            </p:nvSpPr>
            <p:spPr>
              <a:xfrm rot="18967693">
                <a:off x="5937577" y="1645990"/>
                <a:ext cx="219731" cy="282767"/>
              </a:xfrm>
              <a:prstGeom prst="triangle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Triangle 13">
                <a:extLst>
                  <a:ext uri="{FF2B5EF4-FFF2-40B4-BE49-F238E27FC236}">
                    <a16:creationId xmlns:a16="http://schemas.microsoft.com/office/drawing/2014/main" id="{AA4CA60E-5047-D84D-AD16-A1AF0B27FFAC}"/>
                  </a:ext>
                </a:extLst>
              </p:cNvPr>
              <p:cNvSpPr/>
              <p:nvPr/>
            </p:nvSpPr>
            <p:spPr>
              <a:xfrm rot="18256886">
                <a:off x="5725193" y="1894451"/>
                <a:ext cx="239846" cy="270941"/>
              </a:xfrm>
              <a:prstGeom prst="triangle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Triangle 14">
                <a:extLst>
                  <a:ext uri="{FF2B5EF4-FFF2-40B4-BE49-F238E27FC236}">
                    <a16:creationId xmlns:a16="http://schemas.microsoft.com/office/drawing/2014/main" id="{AE0181A9-FFB1-A94E-9BDA-2A3F8A5C4981}"/>
                  </a:ext>
                </a:extLst>
              </p:cNvPr>
              <p:cNvSpPr/>
              <p:nvPr/>
            </p:nvSpPr>
            <p:spPr>
              <a:xfrm>
                <a:off x="6541994" y="1358153"/>
                <a:ext cx="207149" cy="251156"/>
              </a:xfrm>
              <a:prstGeom prst="triangle">
                <a:avLst>
                  <a:gd name="adj" fmla="val 44748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rgbClr val="92D050"/>
                  </a:solidFill>
                </a:endParaRPr>
              </a:p>
            </p:txBody>
          </p:sp>
          <p:sp>
            <p:nvSpPr>
              <p:cNvPr id="16" name="Triangle 15">
                <a:extLst>
                  <a:ext uri="{FF2B5EF4-FFF2-40B4-BE49-F238E27FC236}">
                    <a16:creationId xmlns:a16="http://schemas.microsoft.com/office/drawing/2014/main" id="{6132BD4B-B202-B546-8DDE-47B7E06F365C}"/>
                  </a:ext>
                </a:extLst>
              </p:cNvPr>
              <p:cNvSpPr/>
              <p:nvPr/>
            </p:nvSpPr>
            <p:spPr>
              <a:xfrm rot="17415041">
                <a:off x="5568331" y="2180012"/>
                <a:ext cx="254868" cy="304645"/>
              </a:xfrm>
              <a:prstGeom prst="triangle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" name="Curved Connector 9">
              <a:extLst>
                <a:ext uri="{FF2B5EF4-FFF2-40B4-BE49-F238E27FC236}">
                  <a16:creationId xmlns:a16="http://schemas.microsoft.com/office/drawing/2014/main" id="{9D02396E-EE9D-AB4B-A652-77043DF5365C}"/>
                </a:ext>
              </a:extLst>
            </p:cNvPr>
            <p:cNvCxnSpPr/>
            <p:nvPr/>
          </p:nvCxnSpPr>
          <p:spPr>
            <a:xfrm rot="10800000" flipV="1">
              <a:off x="2411227" y="1643912"/>
              <a:ext cx="604395" cy="496373"/>
            </a:xfrm>
            <a:prstGeom prst="curvedConnector3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EE0325E-5EE1-CD4B-B4C1-99334B25984D}"/>
              </a:ext>
            </a:extLst>
          </p:cNvPr>
          <p:cNvSpPr/>
          <p:nvPr/>
        </p:nvSpPr>
        <p:spPr>
          <a:xfrm>
            <a:off x="0" y="6186844"/>
            <a:ext cx="9144000" cy="6711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6C77E9-77D6-BD4C-A8BD-08A02D1532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977"/>
          <a:stretch/>
        </p:blipFill>
        <p:spPr>
          <a:xfrm>
            <a:off x="0" y="6210867"/>
            <a:ext cx="2630896" cy="6471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1CD6D2-DAC2-1845-8932-1DD8AD471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52" y="6250740"/>
            <a:ext cx="1303320" cy="570721"/>
          </a:xfrm>
          <a:prstGeom prst="rect">
            <a:avLst/>
          </a:prstGeom>
        </p:spPr>
      </p:pic>
      <p:sp>
        <p:nvSpPr>
          <p:cNvPr id="20" name="Triangle 19">
            <a:extLst>
              <a:ext uri="{FF2B5EF4-FFF2-40B4-BE49-F238E27FC236}">
                <a16:creationId xmlns:a16="http://schemas.microsoft.com/office/drawing/2014/main" id="{8E65E2A5-37D7-644D-8F54-405D3113858F}"/>
              </a:ext>
            </a:extLst>
          </p:cNvPr>
          <p:cNvSpPr/>
          <p:nvPr/>
        </p:nvSpPr>
        <p:spPr>
          <a:xfrm rot="18256886">
            <a:off x="2645599" y="1876489"/>
            <a:ext cx="176521" cy="235391"/>
          </a:xfrm>
          <a:prstGeom prst="triangl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7674D4-1B40-264A-863B-476D41794B2A}"/>
              </a:ext>
            </a:extLst>
          </p:cNvPr>
          <p:cNvCxnSpPr>
            <a:cxnSpLocks/>
          </p:cNvCxnSpPr>
          <p:nvPr/>
        </p:nvCxnSpPr>
        <p:spPr>
          <a:xfrm>
            <a:off x="2808183" y="1429620"/>
            <a:ext cx="334197" cy="329556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323F084-3802-7341-9F7D-8A6E3BE2886E}"/>
              </a:ext>
            </a:extLst>
          </p:cNvPr>
          <p:cNvCxnSpPr>
            <a:cxnSpLocks/>
          </p:cNvCxnSpPr>
          <p:nvPr/>
        </p:nvCxnSpPr>
        <p:spPr>
          <a:xfrm>
            <a:off x="2761758" y="1599683"/>
            <a:ext cx="400485" cy="163382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B7F8804-64EA-EB4F-BC70-32D80B482243}"/>
              </a:ext>
            </a:extLst>
          </p:cNvPr>
          <p:cNvCxnSpPr>
            <a:cxnSpLocks/>
          </p:cNvCxnSpPr>
          <p:nvPr/>
        </p:nvCxnSpPr>
        <p:spPr>
          <a:xfrm>
            <a:off x="2765310" y="1617762"/>
            <a:ext cx="179894" cy="309576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52F647B-958E-A047-BAA9-242C7C39C034}"/>
              </a:ext>
            </a:extLst>
          </p:cNvPr>
          <p:cNvCxnSpPr>
            <a:cxnSpLocks/>
          </p:cNvCxnSpPr>
          <p:nvPr/>
        </p:nvCxnSpPr>
        <p:spPr>
          <a:xfrm>
            <a:off x="2606103" y="1749273"/>
            <a:ext cx="339101" cy="178065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E9EEC71-AFF7-6A48-9AD8-BF4CBFB9A3CA}"/>
              </a:ext>
            </a:extLst>
          </p:cNvPr>
          <p:cNvSpPr txBox="1"/>
          <p:nvPr/>
        </p:nvSpPr>
        <p:spPr>
          <a:xfrm>
            <a:off x="5949953" y="464915"/>
            <a:ext cx="3300411" cy="37952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MARACOOS/IFAA Lines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4 Rutgers (New RBR CTD)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2 VIMS 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2 U. of Delaware (</a:t>
            </a:r>
            <a:r>
              <a:rPr lang="en-US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MicroRider</a:t>
            </a: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ts val="1600"/>
              </a:lnSpc>
            </a:pPr>
            <a:endParaRPr lang="en-US" b="1" dirty="0">
              <a:solidFill>
                <a:srgbClr val="00B0F0"/>
              </a:solidFill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en-US" b="1" dirty="0">
                <a:solidFill>
                  <a:schemeClr val="accent1"/>
                </a:solidFill>
                <a:cs typeface="Times New Roman" panose="02020603050405020304" pitchFamily="18" charset="0"/>
              </a:rPr>
              <a:t>MARACOOS Core Line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  <a:cs typeface="Times New Roman" panose="02020603050405020304" pitchFamily="18" charset="0"/>
              </a:rPr>
              <a:t>2-3 U. Mass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  <a:cs typeface="Times New Roman" panose="02020603050405020304" pitchFamily="18" charset="0"/>
              </a:rPr>
              <a:t>1 U. Delaware</a:t>
            </a:r>
          </a:p>
          <a:p>
            <a:pPr>
              <a:lnSpc>
                <a:spcPts val="1600"/>
              </a:lnSpc>
            </a:pPr>
            <a:endParaRPr lang="en-US" b="1" dirty="0">
              <a:solidFill>
                <a:schemeClr val="accent1"/>
              </a:solidFill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NOAA Ocean Acidification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2 Rutgers</a:t>
            </a:r>
          </a:p>
          <a:p>
            <a:pPr>
              <a:lnSpc>
                <a:spcPts val="1600"/>
              </a:lnSpc>
            </a:pPr>
            <a:endParaRPr lang="en-US" b="1" dirty="0">
              <a:solidFill>
                <a:schemeClr val="accent1"/>
              </a:solidFill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en-US" b="1" dirty="0">
                <a:solidFill>
                  <a:schemeClr val="accent6"/>
                </a:solidFill>
                <a:cs typeface="Times New Roman" panose="02020603050405020304" pitchFamily="18" charset="0"/>
              </a:rPr>
              <a:t>1 New Jersey DEP Line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cs typeface="Times New Roman" panose="02020603050405020304" pitchFamily="18" charset="0"/>
              </a:rPr>
              <a:t>2-3 Rutgers</a:t>
            </a:r>
          </a:p>
          <a:p>
            <a:pPr>
              <a:lnSpc>
                <a:spcPts val="1600"/>
              </a:lnSpc>
            </a:pPr>
            <a:endParaRPr lang="en-US" b="1" dirty="0">
              <a:solidFill>
                <a:schemeClr val="accent6"/>
              </a:solidFill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en-US" b="1" dirty="0">
                <a:cs typeface="Times New Roman" panose="02020603050405020304" pitchFamily="18" charset="0"/>
              </a:rPr>
              <a:t>1 </a:t>
            </a:r>
            <a:r>
              <a:rPr lang="en-US" b="1" dirty="0" err="1">
                <a:cs typeface="Times New Roman" panose="02020603050405020304" pitchFamily="18" charset="0"/>
              </a:rPr>
              <a:t>Orsted</a:t>
            </a:r>
            <a:endParaRPr lang="en-US" b="1" dirty="0">
              <a:cs typeface="Times New Roman" panose="02020603050405020304" pitchFamily="18" charset="0"/>
            </a:endParaRP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cs typeface="Times New Roman" panose="02020603050405020304" pitchFamily="18" charset="0"/>
              </a:rPr>
              <a:t>2 Rutgers </a:t>
            </a:r>
          </a:p>
          <a:p>
            <a:pPr>
              <a:lnSpc>
                <a:spcPts val="1600"/>
              </a:lnSpc>
            </a:pPr>
            <a:endParaRPr lang="en-US" b="1" dirty="0">
              <a:solidFill>
                <a:schemeClr val="accent6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F74989F-4458-C042-9F6D-10FFFD01F977}"/>
              </a:ext>
            </a:extLst>
          </p:cNvPr>
          <p:cNvCxnSpPr>
            <a:cxnSpLocks/>
          </p:cNvCxnSpPr>
          <p:nvPr/>
        </p:nvCxnSpPr>
        <p:spPr>
          <a:xfrm>
            <a:off x="2703512" y="1690238"/>
            <a:ext cx="225744" cy="2340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400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7F8DF3E2-FDFE-2F4F-B59B-EAA51FD14702}"/>
              </a:ext>
            </a:extLst>
          </p:cNvPr>
          <p:cNvGrpSpPr/>
          <p:nvPr/>
        </p:nvGrpSpPr>
        <p:grpSpPr>
          <a:xfrm>
            <a:off x="106364" y="464915"/>
            <a:ext cx="5737225" cy="5851969"/>
            <a:chOff x="0" y="703047"/>
            <a:chExt cx="5737225" cy="585196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B8E171E-05DE-804D-BB98-7854E4C6868B}"/>
                </a:ext>
              </a:extLst>
            </p:cNvPr>
            <p:cNvGrpSpPr/>
            <p:nvPr/>
          </p:nvGrpSpPr>
          <p:grpSpPr>
            <a:xfrm>
              <a:off x="0" y="703047"/>
              <a:ext cx="5737225" cy="5851969"/>
              <a:chOff x="3227387" y="503015"/>
              <a:chExt cx="5737225" cy="5851969"/>
            </a:xfrm>
          </p:grpSpPr>
          <p:pic>
            <p:nvPicPr>
              <p:cNvPr id="1026" name="Picture 2" descr="https://lh4.googleusercontent.com/uXoGCE5Mjim1D0nCi8ERJ-NWOnWjsQIBPHvSO-7b9ppp6UX8Wc1IeBFyP8g1hT4_AH1Ff1CCmbom5K31jFGVqExCwoFv0nWv90rH2ZBlp1aGLGDNULL2Eabkve0FG2MtvNZs00d7xh7IdDG07Q">
                <a:extLst>
                  <a:ext uri="{FF2B5EF4-FFF2-40B4-BE49-F238E27FC236}">
                    <a16:creationId xmlns:a16="http://schemas.microsoft.com/office/drawing/2014/main" id="{4843E880-EAD9-AD4E-BFE1-7488968A74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7387" y="503015"/>
                <a:ext cx="5737225" cy="5851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riangle 10">
                <a:extLst>
                  <a:ext uri="{FF2B5EF4-FFF2-40B4-BE49-F238E27FC236}">
                    <a16:creationId xmlns:a16="http://schemas.microsoft.com/office/drawing/2014/main" id="{20EE42F9-D3B7-474C-A21B-DC6EF100AE13}"/>
                  </a:ext>
                </a:extLst>
              </p:cNvPr>
              <p:cNvSpPr/>
              <p:nvPr/>
            </p:nvSpPr>
            <p:spPr>
              <a:xfrm rot="19491576">
                <a:off x="6187801" y="1447533"/>
                <a:ext cx="224718" cy="275531"/>
              </a:xfrm>
              <a:prstGeom prst="triangle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Triangle 11">
                <a:extLst>
                  <a:ext uri="{FF2B5EF4-FFF2-40B4-BE49-F238E27FC236}">
                    <a16:creationId xmlns:a16="http://schemas.microsoft.com/office/drawing/2014/main" id="{21C63ECC-6D31-F149-AB37-C49068B735F6}"/>
                  </a:ext>
                </a:extLst>
              </p:cNvPr>
              <p:cNvSpPr/>
              <p:nvPr/>
            </p:nvSpPr>
            <p:spPr>
              <a:xfrm rot="18967693">
                <a:off x="5937577" y="1645990"/>
                <a:ext cx="219731" cy="282767"/>
              </a:xfrm>
              <a:prstGeom prst="triangle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Triangle 13">
                <a:extLst>
                  <a:ext uri="{FF2B5EF4-FFF2-40B4-BE49-F238E27FC236}">
                    <a16:creationId xmlns:a16="http://schemas.microsoft.com/office/drawing/2014/main" id="{AA4CA60E-5047-D84D-AD16-A1AF0B27FFAC}"/>
                  </a:ext>
                </a:extLst>
              </p:cNvPr>
              <p:cNvSpPr/>
              <p:nvPr/>
            </p:nvSpPr>
            <p:spPr>
              <a:xfrm rot="18256886">
                <a:off x="5725193" y="1894451"/>
                <a:ext cx="239846" cy="270941"/>
              </a:xfrm>
              <a:prstGeom prst="triangle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Triangle 14">
                <a:extLst>
                  <a:ext uri="{FF2B5EF4-FFF2-40B4-BE49-F238E27FC236}">
                    <a16:creationId xmlns:a16="http://schemas.microsoft.com/office/drawing/2014/main" id="{AE0181A9-FFB1-A94E-9BDA-2A3F8A5C4981}"/>
                  </a:ext>
                </a:extLst>
              </p:cNvPr>
              <p:cNvSpPr/>
              <p:nvPr/>
            </p:nvSpPr>
            <p:spPr>
              <a:xfrm>
                <a:off x="6541994" y="1358153"/>
                <a:ext cx="207149" cy="251156"/>
              </a:xfrm>
              <a:prstGeom prst="triangle">
                <a:avLst>
                  <a:gd name="adj" fmla="val 44748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rgbClr val="92D050"/>
                  </a:solidFill>
                </a:endParaRPr>
              </a:p>
            </p:txBody>
          </p:sp>
          <p:sp>
            <p:nvSpPr>
              <p:cNvPr id="16" name="Triangle 15">
                <a:extLst>
                  <a:ext uri="{FF2B5EF4-FFF2-40B4-BE49-F238E27FC236}">
                    <a16:creationId xmlns:a16="http://schemas.microsoft.com/office/drawing/2014/main" id="{6132BD4B-B202-B546-8DDE-47B7E06F365C}"/>
                  </a:ext>
                </a:extLst>
              </p:cNvPr>
              <p:cNvSpPr/>
              <p:nvPr/>
            </p:nvSpPr>
            <p:spPr>
              <a:xfrm rot="17415041">
                <a:off x="5568331" y="2180012"/>
                <a:ext cx="254868" cy="304645"/>
              </a:xfrm>
              <a:prstGeom prst="triangle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" name="Curved Connector 9">
              <a:extLst>
                <a:ext uri="{FF2B5EF4-FFF2-40B4-BE49-F238E27FC236}">
                  <a16:creationId xmlns:a16="http://schemas.microsoft.com/office/drawing/2014/main" id="{9D02396E-EE9D-AB4B-A652-77043DF5365C}"/>
                </a:ext>
              </a:extLst>
            </p:cNvPr>
            <p:cNvCxnSpPr/>
            <p:nvPr/>
          </p:nvCxnSpPr>
          <p:spPr>
            <a:xfrm rot="10800000" flipV="1">
              <a:off x="2411227" y="1643912"/>
              <a:ext cx="604395" cy="496373"/>
            </a:xfrm>
            <a:prstGeom prst="curvedConnector3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2E7C34B-5CB1-2B4D-8EC9-ADA282B9B4EE}"/>
                </a:ext>
              </a:extLst>
            </p:cNvPr>
            <p:cNvCxnSpPr>
              <a:cxnSpLocks/>
            </p:cNvCxnSpPr>
            <p:nvPr/>
          </p:nvCxnSpPr>
          <p:spPr>
            <a:xfrm>
              <a:off x="3145764" y="1558185"/>
              <a:ext cx="0" cy="42922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77E20D6-115A-214D-B7B5-A6AB0A5FDCF8}"/>
                </a:ext>
              </a:extLst>
            </p:cNvPr>
            <p:cNvCxnSpPr>
              <a:cxnSpLocks/>
            </p:cNvCxnSpPr>
            <p:nvPr/>
          </p:nvCxnSpPr>
          <p:spPr>
            <a:xfrm>
              <a:off x="2536504" y="2054558"/>
              <a:ext cx="332108" cy="159177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C159F9D-F62A-5C46-B398-09CD0B73CC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68612" y="1987405"/>
              <a:ext cx="288797" cy="20930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6F5D4AC-51ED-494A-9C67-3CDC1013A51D}"/>
              </a:ext>
            </a:extLst>
          </p:cNvPr>
          <p:cNvSpPr/>
          <p:nvPr/>
        </p:nvSpPr>
        <p:spPr>
          <a:xfrm>
            <a:off x="0" y="6186844"/>
            <a:ext cx="9144000" cy="6711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0CF207D-141D-4F4A-9BDC-D46BDC824C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977"/>
          <a:stretch/>
        </p:blipFill>
        <p:spPr>
          <a:xfrm>
            <a:off x="0" y="6210867"/>
            <a:ext cx="2630896" cy="6471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C0F8C0-A584-2440-B00E-567E60C11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52" y="6250740"/>
            <a:ext cx="1303320" cy="570721"/>
          </a:xfrm>
          <a:prstGeom prst="rect">
            <a:avLst/>
          </a:prstGeom>
        </p:spPr>
      </p:pic>
      <p:sp>
        <p:nvSpPr>
          <p:cNvPr id="22" name="Triangle 21">
            <a:extLst>
              <a:ext uri="{FF2B5EF4-FFF2-40B4-BE49-F238E27FC236}">
                <a16:creationId xmlns:a16="http://schemas.microsoft.com/office/drawing/2014/main" id="{85899E4D-9966-A549-80D4-D6C4F7E28683}"/>
              </a:ext>
            </a:extLst>
          </p:cNvPr>
          <p:cNvSpPr/>
          <p:nvPr/>
        </p:nvSpPr>
        <p:spPr>
          <a:xfrm rot="18256886">
            <a:off x="2645599" y="1876489"/>
            <a:ext cx="176521" cy="235391"/>
          </a:xfrm>
          <a:prstGeom prst="triangl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71CABD0-7DE8-5C40-B409-14CE87A56854}"/>
              </a:ext>
            </a:extLst>
          </p:cNvPr>
          <p:cNvCxnSpPr>
            <a:cxnSpLocks/>
          </p:cNvCxnSpPr>
          <p:nvPr/>
        </p:nvCxnSpPr>
        <p:spPr>
          <a:xfrm>
            <a:off x="2808183" y="1429620"/>
            <a:ext cx="334197" cy="329556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D80A07-9516-7E4C-A6D1-B52CFC7B2611}"/>
              </a:ext>
            </a:extLst>
          </p:cNvPr>
          <p:cNvCxnSpPr>
            <a:cxnSpLocks/>
          </p:cNvCxnSpPr>
          <p:nvPr/>
        </p:nvCxnSpPr>
        <p:spPr>
          <a:xfrm>
            <a:off x="2761758" y="1599683"/>
            <a:ext cx="400485" cy="163382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CD4CAE2-8C3E-2142-8224-B534F047F018}"/>
              </a:ext>
            </a:extLst>
          </p:cNvPr>
          <p:cNvCxnSpPr>
            <a:cxnSpLocks/>
          </p:cNvCxnSpPr>
          <p:nvPr/>
        </p:nvCxnSpPr>
        <p:spPr>
          <a:xfrm>
            <a:off x="2765310" y="1617762"/>
            <a:ext cx="179894" cy="309576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322BF16-8E16-7F48-9D97-DEF5FBE8B112}"/>
              </a:ext>
            </a:extLst>
          </p:cNvPr>
          <p:cNvCxnSpPr>
            <a:cxnSpLocks/>
          </p:cNvCxnSpPr>
          <p:nvPr/>
        </p:nvCxnSpPr>
        <p:spPr>
          <a:xfrm>
            <a:off x="2606103" y="1749273"/>
            <a:ext cx="339101" cy="178065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086F7F0-D151-D540-945F-B882C02C792C}"/>
              </a:ext>
            </a:extLst>
          </p:cNvPr>
          <p:cNvSpPr txBox="1"/>
          <p:nvPr/>
        </p:nvSpPr>
        <p:spPr>
          <a:xfrm>
            <a:off x="5949953" y="464915"/>
            <a:ext cx="3300411" cy="42056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MARACOOS/IFAA Lines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4 Rutgers (New RBR CTD)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2 VIMS 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2 U. of Delaware (</a:t>
            </a:r>
            <a:r>
              <a:rPr lang="en-US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MicroRider</a:t>
            </a:r>
            <a:r>
              <a:rPr lang="en-US" b="1" dirty="0">
                <a:solidFill>
                  <a:srgbClr val="00B0F0"/>
                </a:solidFill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ts val="1600"/>
              </a:lnSpc>
            </a:pPr>
            <a:endParaRPr lang="en-US" b="1" dirty="0">
              <a:solidFill>
                <a:srgbClr val="00B0F0"/>
              </a:solidFill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en-US" b="1" dirty="0">
                <a:solidFill>
                  <a:schemeClr val="accent1"/>
                </a:solidFill>
                <a:cs typeface="Times New Roman" panose="02020603050405020304" pitchFamily="18" charset="0"/>
              </a:rPr>
              <a:t>MARACOOS Core Line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  <a:cs typeface="Times New Roman" panose="02020603050405020304" pitchFamily="18" charset="0"/>
              </a:rPr>
              <a:t>2-3 U. Mass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  <a:cs typeface="Times New Roman" panose="02020603050405020304" pitchFamily="18" charset="0"/>
              </a:rPr>
              <a:t>1 U. Delaware</a:t>
            </a:r>
          </a:p>
          <a:p>
            <a:pPr>
              <a:lnSpc>
                <a:spcPts val="1600"/>
              </a:lnSpc>
            </a:pPr>
            <a:endParaRPr lang="en-US" b="1" dirty="0">
              <a:solidFill>
                <a:schemeClr val="accent1"/>
              </a:solidFill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NOAA Ocean Acidification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2 Rutgers</a:t>
            </a:r>
          </a:p>
          <a:p>
            <a:pPr>
              <a:lnSpc>
                <a:spcPts val="1600"/>
              </a:lnSpc>
            </a:pPr>
            <a:endParaRPr lang="en-US" b="1" dirty="0">
              <a:solidFill>
                <a:schemeClr val="accent1"/>
              </a:solidFill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en-US" b="1" dirty="0">
                <a:solidFill>
                  <a:schemeClr val="accent6"/>
                </a:solidFill>
                <a:cs typeface="Times New Roman" panose="02020603050405020304" pitchFamily="18" charset="0"/>
              </a:rPr>
              <a:t>1 New Jersey DEP Line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cs typeface="Times New Roman" panose="02020603050405020304" pitchFamily="18" charset="0"/>
              </a:rPr>
              <a:t>2-3 Rutgers</a:t>
            </a:r>
          </a:p>
          <a:p>
            <a:pPr>
              <a:lnSpc>
                <a:spcPts val="1600"/>
              </a:lnSpc>
            </a:pPr>
            <a:endParaRPr lang="en-US" b="1" dirty="0">
              <a:solidFill>
                <a:schemeClr val="accent6"/>
              </a:solidFill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en-US" b="1" dirty="0">
                <a:cs typeface="Times New Roman" panose="02020603050405020304" pitchFamily="18" charset="0"/>
              </a:rPr>
              <a:t>1 </a:t>
            </a:r>
            <a:r>
              <a:rPr lang="en-US" b="1" dirty="0" err="1">
                <a:cs typeface="Times New Roman" panose="02020603050405020304" pitchFamily="18" charset="0"/>
              </a:rPr>
              <a:t>Orsted</a:t>
            </a:r>
            <a:endParaRPr lang="en-US" b="1" dirty="0">
              <a:cs typeface="Times New Roman" panose="02020603050405020304" pitchFamily="18" charset="0"/>
            </a:endParaRP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cs typeface="Times New Roman" panose="02020603050405020304" pitchFamily="18" charset="0"/>
              </a:rPr>
              <a:t>2 Rutgers </a:t>
            </a:r>
          </a:p>
          <a:p>
            <a:pPr>
              <a:lnSpc>
                <a:spcPts val="1600"/>
              </a:lnSpc>
            </a:pPr>
            <a:endParaRPr lang="en-US" b="1" dirty="0">
              <a:solidFill>
                <a:schemeClr val="accent2"/>
              </a:solidFill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en-US" b="1" dirty="0">
                <a:solidFill>
                  <a:schemeClr val="accent2"/>
                </a:solidFill>
                <a:cs typeface="Times New Roman" panose="02020603050405020304" pitchFamily="18" charset="0"/>
              </a:rPr>
              <a:t>1 New York State DEC Line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  <a:cs typeface="Times New Roman" panose="02020603050405020304" pitchFamily="18" charset="0"/>
              </a:rPr>
              <a:t>3-4 Stony Brook University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A797E5-6612-E440-9935-0297D9021EA3}"/>
              </a:ext>
            </a:extLst>
          </p:cNvPr>
          <p:cNvCxnSpPr>
            <a:cxnSpLocks/>
          </p:cNvCxnSpPr>
          <p:nvPr/>
        </p:nvCxnSpPr>
        <p:spPr>
          <a:xfrm>
            <a:off x="2703512" y="1690238"/>
            <a:ext cx="225744" cy="2340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330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12349</TotalTime>
  <Words>806</Words>
  <Application>Microsoft Macintosh PowerPoint</Application>
  <PresentationFormat>On-screen Show (4:3)</PresentationFormat>
  <Paragraphs>205</Paragraphs>
  <Slides>16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Worksheet</vt:lpstr>
      <vt:lpstr>PowerPoint Presentation</vt:lpstr>
      <vt:lpstr>2020 Mid Atlantic Hurricane Glider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2020 Planning 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Travis Miles</dc:creator>
  <cp:lastModifiedBy>Travis Miles</cp:lastModifiedBy>
  <cp:revision>32</cp:revision>
  <dcterms:created xsi:type="dcterms:W3CDTF">2020-04-21T00:25:35Z</dcterms:created>
  <dcterms:modified xsi:type="dcterms:W3CDTF">2020-04-29T15:03:59Z</dcterms:modified>
</cp:coreProperties>
</file>