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1527" r:id="rId2"/>
    <p:sldId id="1652" r:id="rId3"/>
    <p:sldId id="1655" r:id="rId4"/>
    <p:sldId id="474" r:id="rId5"/>
    <p:sldId id="1597" r:id="rId6"/>
    <p:sldId id="1121" r:id="rId7"/>
    <p:sldId id="266" r:id="rId8"/>
    <p:sldId id="1658" r:id="rId9"/>
    <p:sldId id="1555" r:id="rId10"/>
    <p:sldId id="260" r:id="rId11"/>
    <p:sldId id="1599" r:id="rId12"/>
    <p:sldId id="761" r:id="rId13"/>
    <p:sldId id="1656" r:id="rId14"/>
    <p:sldId id="766" r:id="rId15"/>
    <p:sldId id="150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20"/>
    <p:restoredTop sz="94598"/>
  </p:normalViewPr>
  <p:slideViewPr>
    <p:cSldViewPr snapToGrid="0" snapToObjects="1" showGuides="1">
      <p:cViewPr varScale="1">
        <p:scale>
          <a:sx n="118" d="100"/>
          <a:sy n="118" d="100"/>
        </p:scale>
        <p:origin x="1160" y="192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1D14A-DA27-1143-9E67-21B40C346A42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60D18-08A3-644D-9F93-DACC6601B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5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5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04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54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83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5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0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9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9EB43-1F09-B645-A173-1799B3E760E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2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u27_chip">
            <a:extLst>
              <a:ext uri="{FF2B5EF4-FFF2-40B4-BE49-F238E27FC236}">
                <a16:creationId xmlns:a16="http://schemas.microsoft.com/office/drawing/2014/main" id="{34DECC3F-97C1-9546-AEBC-DDF101EE9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17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699FD8-5290-5A41-BCEC-8E13763EF311}"/>
              </a:ext>
            </a:extLst>
          </p:cNvPr>
          <p:cNvSpPr txBox="1"/>
          <p:nvPr/>
        </p:nvSpPr>
        <p:spPr>
          <a:xfrm>
            <a:off x="-445565" y="446064"/>
            <a:ext cx="5384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Mid Atlantic Bight: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Stratified Coastal Ocean Interactions with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Tropical Cyclones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5932D-23C2-A748-BE29-697568ED4427}"/>
              </a:ext>
            </a:extLst>
          </p:cNvPr>
          <p:cNvSpPr txBox="1"/>
          <p:nvPr/>
        </p:nvSpPr>
        <p:spPr>
          <a:xfrm>
            <a:off x="2246494" y="3896155"/>
            <a:ext cx="385719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Scientists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Glenn, Travis Miles,  </a:t>
            </a:r>
          </a:p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Aristizabal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Greg Seroka </a:t>
            </a:r>
          </a:p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Cliff Watkins, Sam Coakley, </a:t>
            </a:r>
          </a:p>
          <a:p>
            <a:pPr lvl="0" algn="ctr">
              <a:defRPr/>
            </a:pPr>
            <a:r>
              <a:rPr lang="en-US" dirty="0">
                <a:solidFill>
                  <a:schemeClr val="bg1"/>
                </a:solidFill>
              </a:rPr>
              <a:t>Alexandra Ramos Valle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(Rutgers)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, </a:t>
            </a:r>
          </a:p>
          <a:p>
            <a:pPr lvl="0" algn="ctr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Doug Wilson 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(OCO-VI),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Yi Xu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 (ECNU),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Hak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Soo Lim 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(KIOST), et al.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A33750-7958-BC4C-BC7E-C2E6B5600F11}"/>
              </a:ext>
            </a:extLst>
          </p:cNvPr>
          <p:cNvGrpSpPr/>
          <p:nvPr/>
        </p:nvGrpSpPr>
        <p:grpSpPr>
          <a:xfrm>
            <a:off x="-11615" y="6246314"/>
            <a:ext cx="9204746" cy="623409"/>
            <a:chOff x="-11615" y="6246314"/>
            <a:chExt cx="9204746" cy="6234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EF7705-BA38-EA48-8A8B-7813DE810BF3}"/>
                </a:ext>
              </a:extLst>
            </p:cNvPr>
            <p:cNvSpPr/>
            <p:nvPr/>
          </p:nvSpPr>
          <p:spPr>
            <a:xfrm>
              <a:off x="5374922" y="6246314"/>
              <a:ext cx="3818209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79EB3C-2438-4B42-B468-4834FA52F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55634"/>
              <a:ext cx="2939989" cy="614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3FA0E7-361D-144B-9ED5-43A728F58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384119" cy="6126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5FD37F-C627-B04C-AB04-03138A80C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7309209-580B-4A4C-AD14-8E8B38F27933}"/>
              </a:ext>
            </a:extLst>
          </p:cNvPr>
          <p:cNvSpPr txBox="1"/>
          <p:nvPr/>
        </p:nvSpPr>
        <p:spPr>
          <a:xfrm>
            <a:off x="5652362" y="309062"/>
            <a:ext cx="3540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Goal: Improving our Understanding &amp; Forecasting of </a:t>
            </a:r>
            <a:r>
              <a:rPr lang="en-US" b="1" i="1" u="sng" dirty="0">
                <a:solidFill>
                  <a:srgbClr val="FFFF00"/>
                </a:solidFill>
              </a:rPr>
              <a:t>Essential Ocean Features</a:t>
            </a:r>
            <a:r>
              <a:rPr lang="en-US" b="1" i="1" dirty="0">
                <a:solidFill>
                  <a:srgbClr val="FFFF00"/>
                </a:solidFill>
              </a:rPr>
              <a:t> &amp; </a:t>
            </a:r>
            <a:r>
              <a:rPr lang="en-US" b="1" i="1" u="sng" dirty="0">
                <a:solidFill>
                  <a:srgbClr val="FFFF00"/>
                </a:solidFill>
              </a:rPr>
              <a:t>Essential Ocean Processes</a:t>
            </a:r>
            <a:r>
              <a:rPr lang="en-US" b="1" i="1" dirty="0">
                <a:solidFill>
                  <a:srgbClr val="FFFF00"/>
                </a:solidFill>
              </a:rPr>
              <a:t> responsible for </a:t>
            </a:r>
            <a:r>
              <a:rPr lang="en-US" b="1" i="1" u="sng" dirty="0">
                <a:solidFill>
                  <a:srgbClr val="FFFF00"/>
                </a:solidFill>
              </a:rPr>
              <a:t>Rapid Co-evolution</a:t>
            </a:r>
            <a:r>
              <a:rPr lang="en-US" b="1" i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0912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91661" y="5377503"/>
            <a:ext cx="2763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Bodoni 72 Oldstyle" charset="0"/>
                <a:ea typeface="Bodoni 72 Oldstyle" charset="0"/>
                <a:cs typeface="Bodoni 72 Oldstyle" charset="0"/>
              </a:rPr>
              <a:t>Baltic Sea on 11 August 2015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Bodoni 72 Oldstyle" charset="0"/>
                <a:ea typeface="Bodoni 72 Oldstyle" charset="0"/>
                <a:cs typeface="Bodoni 72 Oldstyle" charset="0"/>
              </a:rPr>
              <a:t>Landsat, McWilliams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" y="1803320"/>
            <a:ext cx="6949448" cy="257872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9" y="3773685"/>
            <a:ext cx="8887136" cy="26138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6959118" y="3226586"/>
            <a:ext cx="24708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ea typeface="Bodoni 72 Oldstyle Book" charset="0"/>
                <a:cs typeface="Bodoni 72 Oldstyle Book" charset="0"/>
              </a:rPr>
              <a:t>LES versus RU-16 </a:t>
            </a:r>
          </a:p>
          <a:p>
            <a:pPr algn="ctr"/>
            <a:r>
              <a:rPr lang="en-US" sz="2100" dirty="0">
                <a:ea typeface="Bodoni 72 Oldstyle Book" charset="0"/>
                <a:cs typeface="Bodoni 72 Oldstyle Book" charset="0"/>
              </a:rPr>
              <a:t>Temperature profiles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386853" y="4060544"/>
            <a:ext cx="0" cy="196329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73303" y="2028590"/>
            <a:ext cx="0" cy="174509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9897" y="609501"/>
            <a:ext cx="7739298" cy="13388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700" dirty="0"/>
              <a:t>Mixed-mode Instabilities – combination of: </a:t>
            </a:r>
          </a:p>
          <a:p>
            <a:r>
              <a:rPr lang="en-US" sz="2700" dirty="0">
                <a:solidFill>
                  <a:srgbClr val="FF0000"/>
                </a:solidFill>
              </a:rPr>
              <a:t>1.</a:t>
            </a:r>
            <a:r>
              <a:rPr lang="en-US" sz="2700" dirty="0"/>
              <a:t> </a:t>
            </a:r>
            <a:r>
              <a:rPr lang="en-US" sz="2700" dirty="0">
                <a:solidFill>
                  <a:srgbClr val="FF0000"/>
                </a:solidFill>
              </a:rPr>
              <a:t>Wind-induced Ekman rolls in surface layer</a:t>
            </a:r>
            <a:r>
              <a:rPr lang="en-US" sz="2700" dirty="0"/>
              <a:t> plus</a:t>
            </a:r>
          </a:p>
          <a:p>
            <a:r>
              <a:rPr lang="en-US" sz="2700" dirty="0">
                <a:solidFill>
                  <a:srgbClr val="00B0F0"/>
                </a:solidFill>
              </a:rPr>
              <a:t>2.</a:t>
            </a:r>
            <a:r>
              <a:rPr lang="en-US" sz="2700" dirty="0"/>
              <a:t> </a:t>
            </a:r>
            <a:r>
              <a:rPr lang="en-US" sz="2700" dirty="0">
                <a:solidFill>
                  <a:srgbClr val="00B0F0"/>
                </a:solidFill>
              </a:rPr>
              <a:t>Shear induced Kelvin-Helmholtz rolls in pycnocline</a:t>
            </a:r>
            <a:r>
              <a:rPr lang="en-US" sz="2700" b="1" dirty="0">
                <a:solidFill>
                  <a:srgbClr val="00B0F0"/>
                </a:solidFill>
              </a:rPr>
              <a:t> </a:t>
            </a:r>
            <a:r>
              <a:rPr lang="en-US" sz="2700" b="1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8DA0E-AB25-4E40-82F1-A1597448D383}"/>
              </a:ext>
            </a:extLst>
          </p:cNvPr>
          <p:cNvSpPr txBox="1"/>
          <p:nvPr/>
        </p:nvSpPr>
        <p:spPr>
          <a:xfrm>
            <a:off x="160604" y="25781"/>
            <a:ext cx="8288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Large Eddy Simulations (LES) of vertical mixing in Irene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CBA5C6-D4C3-304B-86C3-C2E265412C80}"/>
              </a:ext>
            </a:extLst>
          </p:cNvPr>
          <p:cNvSpPr/>
          <p:nvPr/>
        </p:nvSpPr>
        <p:spPr>
          <a:xfrm>
            <a:off x="3324935" y="2522029"/>
            <a:ext cx="437322" cy="43306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A961E2-A09A-C741-83DC-61E267A3BC05}"/>
              </a:ext>
            </a:extLst>
          </p:cNvPr>
          <p:cNvSpPr/>
          <p:nvPr/>
        </p:nvSpPr>
        <p:spPr>
          <a:xfrm>
            <a:off x="2748265" y="2051414"/>
            <a:ext cx="437322" cy="441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11E3B0-EC4F-EB4D-A43D-F3006AB116F9}"/>
              </a:ext>
            </a:extLst>
          </p:cNvPr>
          <p:cNvSpPr/>
          <p:nvPr/>
        </p:nvSpPr>
        <p:spPr>
          <a:xfrm>
            <a:off x="3799376" y="2033613"/>
            <a:ext cx="557030" cy="856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A48926-48E1-404D-AB4A-90E14C91B49F}"/>
              </a:ext>
            </a:extLst>
          </p:cNvPr>
          <p:cNvSpPr/>
          <p:nvPr/>
        </p:nvSpPr>
        <p:spPr>
          <a:xfrm>
            <a:off x="3844889" y="2778228"/>
            <a:ext cx="437322" cy="43306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B81D221-73D7-0A4E-9346-8136F59A643F}"/>
              </a:ext>
            </a:extLst>
          </p:cNvPr>
          <p:cNvSpPr/>
          <p:nvPr/>
        </p:nvSpPr>
        <p:spPr>
          <a:xfrm>
            <a:off x="4464396" y="3196449"/>
            <a:ext cx="437322" cy="43306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B8A6D-89F8-DE44-AC43-257C761E4BB3}"/>
              </a:ext>
            </a:extLst>
          </p:cNvPr>
          <p:cNvSpPr txBox="1"/>
          <p:nvPr/>
        </p:nvSpPr>
        <p:spPr>
          <a:xfrm>
            <a:off x="1403116" y="2998612"/>
            <a:ext cx="1534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Irene 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EDA369-4FC6-274C-9782-3E0DA071C847}"/>
              </a:ext>
            </a:extLst>
          </p:cNvPr>
          <p:cNvSpPr txBox="1"/>
          <p:nvPr/>
        </p:nvSpPr>
        <p:spPr>
          <a:xfrm>
            <a:off x="1360769" y="5055870"/>
            <a:ext cx="1948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Irene Glider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E73B6-5B88-894C-96F9-B631C2481132}"/>
              </a:ext>
            </a:extLst>
          </p:cNvPr>
          <p:cNvSpPr txBox="1"/>
          <p:nvPr/>
        </p:nvSpPr>
        <p:spPr>
          <a:xfrm>
            <a:off x="7291806" y="5921325"/>
            <a:ext cx="1736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Cliff Watkins</a:t>
            </a:r>
          </a:p>
          <a:p>
            <a:pPr algn="ctr"/>
            <a:r>
              <a:rPr lang="en-US" dirty="0"/>
              <a:t>Thesis Chapter 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93EAEA5-F8C0-E74C-B96C-7819AA922BCB}"/>
              </a:ext>
            </a:extLst>
          </p:cNvPr>
          <p:cNvSpPr/>
          <p:nvPr/>
        </p:nvSpPr>
        <p:spPr>
          <a:xfrm>
            <a:off x="1648023" y="2038581"/>
            <a:ext cx="437322" cy="441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FA26DB1-DA27-4947-94D6-D8C04AE24338}"/>
              </a:ext>
            </a:extLst>
          </p:cNvPr>
          <p:cNvSpPr/>
          <p:nvPr/>
        </p:nvSpPr>
        <p:spPr>
          <a:xfrm>
            <a:off x="2215996" y="2033613"/>
            <a:ext cx="437322" cy="441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146A4BC-4448-3F46-93B2-69EA809A3EA7}"/>
              </a:ext>
            </a:extLst>
          </p:cNvPr>
          <p:cNvSpPr/>
          <p:nvPr/>
        </p:nvSpPr>
        <p:spPr>
          <a:xfrm>
            <a:off x="3332098" y="2025443"/>
            <a:ext cx="437322" cy="6088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555A89E-A68C-6A48-8B40-4E4E045EA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188" y="6567656"/>
            <a:ext cx="1445288" cy="2264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473548-7948-5B41-9AA6-0436165FB8DC}"/>
              </a:ext>
            </a:extLst>
          </p:cNvPr>
          <p:cNvSpPr txBox="1"/>
          <p:nvPr/>
        </p:nvSpPr>
        <p:spPr>
          <a:xfrm>
            <a:off x="3844889" y="6320887"/>
            <a:ext cx="1137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Eye passage</a:t>
            </a:r>
          </a:p>
        </p:txBody>
      </p:sp>
    </p:spTree>
    <p:extLst>
      <p:ext uri="{BB962C8B-B14F-4D97-AF65-F5344CB8AC3E}">
        <p14:creationId xmlns:p14="http://schemas.microsoft.com/office/powerpoint/2010/main" val="3070352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1B99C-668F-974C-8FA7-295FAC62B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" y="778256"/>
            <a:ext cx="8425543" cy="5125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E6A956-4E84-AA48-8726-8031328BAF41}"/>
              </a:ext>
            </a:extLst>
          </p:cNvPr>
          <p:cNvSpPr/>
          <p:nvPr/>
        </p:nvSpPr>
        <p:spPr>
          <a:xfrm>
            <a:off x="3940629" y="767371"/>
            <a:ext cx="1295400" cy="185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37CFEC-866C-914B-A7D7-74C9D6A39409}"/>
              </a:ext>
            </a:extLst>
          </p:cNvPr>
          <p:cNvSpPr txBox="1"/>
          <p:nvPr/>
        </p:nvSpPr>
        <p:spPr>
          <a:xfrm>
            <a:off x="162351" y="7203"/>
            <a:ext cx="765113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Hurricane Irene Observations –</a:t>
            </a:r>
            <a:r>
              <a:rPr lang="en-US" sz="2400" b="1" dirty="0"/>
              <a:t>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Change in Wind Direction</a:t>
            </a:r>
            <a:r>
              <a:rPr lang="en-US" sz="2400" b="1" dirty="0"/>
              <a:t> compared to </a:t>
            </a:r>
            <a:r>
              <a:rPr lang="en-US" sz="2400" b="1" dirty="0">
                <a:solidFill>
                  <a:srgbClr val="0070C0"/>
                </a:solidFill>
              </a:rPr>
              <a:t>Thermocline 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AB441-603C-5849-9A07-97F2EA18D8DC}"/>
              </a:ext>
            </a:extLst>
          </p:cNvPr>
          <p:cNvSpPr txBox="1"/>
          <p:nvPr/>
        </p:nvSpPr>
        <p:spPr>
          <a:xfrm>
            <a:off x="115062" y="5817101"/>
            <a:ext cx="7651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Essential Ocean Processes – </a:t>
            </a:r>
          </a:p>
          <a:p>
            <a:pPr marL="342900" indent="-342900">
              <a:buAutoNum type="arabicParenR"/>
            </a:pPr>
            <a:r>
              <a:rPr lang="en-US" dirty="0"/>
              <a:t>Rapid wind direction change shuts down the Ekman Rolls in surface layer</a:t>
            </a:r>
          </a:p>
          <a:p>
            <a:pPr marL="342900" indent="-342900">
              <a:buAutoNum type="arabicParenR"/>
            </a:pPr>
            <a:r>
              <a:rPr lang="en-US" dirty="0"/>
              <a:t>Vertical shear driven Kelvin Helmholtz rolls persist -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EAFA7-1C31-CA48-997A-915CD664A320}"/>
              </a:ext>
            </a:extLst>
          </p:cNvPr>
          <p:cNvSpPr txBox="1"/>
          <p:nvPr/>
        </p:nvSpPr>
        <p:spPr>
          <a:xfrm>
            <a:off x="7291806" y="5921325"/>
            <a:ext cx="1736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Cliff Watkins</a:t>
            </a:r>
          </a:p>
          <a:p>
            <a:pPr algn="ctr"/>
            <a:r>
              <a:rPr lang="en-US" dirty="0"/>
              <a:t>Thesis Chapter 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894B00-8DDC-0048-A696-F8C81CFED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188" y="6567656"/>
            <a:ext cx="1445288" cy="2264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72E5D6-8623-0241-9981-B8EB77AFDCDE}"/>
              </a:ext>
            </a:extLst>
          </p:cNvPr>
          <p:cNvSpPr txBox="1"/>
          <p:nvPr/>
        </p:nvSpPr>
        <p:spPr>
          <a:xfrm>
            <a:off x="1126593" y="4308738"/>
            <a:ext cx="1948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Irene Glider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3103FD-4C8B-AF4A-9C93-A3A8BA7AB62F}"/>
              </a:ext>
            </a:extLst>
          </p:cNvPr>
          <p:cNvCxnSpPr>
            <a:cxnSpLocks/>
          </p:cNvCxnSpPr>
          <p:nvPr/>
        </p:nvCxnSpPr>
        <p:spPr>
          <a:xfrm>
            <a:off x="4375130" y="3327093"/>
            <a:ext cx="0" cy="222964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3113963-8C0C-9042-ACBD-57B4D8A8FEF8}"/>
              </a:ext>
            </a:extLst>
          </p:cNvPr>
          <p:cNvSpPr txBox="1"/>
          <p:nvPr/>
        </p:nvSpPr>
        <p:spPr>
          <a:xfrm>
            <a:off x="3806561" y="2773652"/>
            <a:ext cx="1137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Eye passage</a:t>
            </a:r>
          </a:p>
        </p:txBody>
      </p:sp>
    </p:spTree>
    <p:extLst>
      <p:ext uri="{BB962C8B-B14F-4D97-AF65-F5344CB8AC3E}">
        <p14:creationId xmlns:p14="http://schemas.microsoft.com/office/powerpoint/2010/main" val="2984282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2340E15-2BBA-9040-BE8B-111F90235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13" b="10472"/>
          <a:stretch/>
        </p:blipFill>
        <p:spPr>
          <a:xfrm>
            <a:off x="-1" y="-1"/>
            <a:ext cx="9153977" cy="5937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54DDE3-CD62-5C44-8C5B-40566A1C3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23" y="6246098"/>
            <a:ext cx="3576033" cy="596902"/>
          </a:xfrm>
          <a:prstGeom prst="rect">
            <a:avLst/>
          </a:prstGeom>
        </p:spPr>
      </p:pic>
      <p:pic>
        <p:nvPicPr>
          <p:cNvPr id="9" name="Picture 2" descr="MINISTRY OF OCEANS AND FISHERIES">
            <a:extLst>
              <a:ext uri="{FF2B5EF4-FFF2-40B4-BE49-F238E27FC236}">
                <a16:creationId xmlns:a16="http://schemas.microsoft.com/office/drawing/2014/main" id="{FE506039-23E2-0A43-A1C2-C284EDA6A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65" y="6258977"/>
            <a:ext cx="2031298" cy="5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A8A55-B3D8-CC40-AC12-70997FC72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342234"/>
            <a:ext cx="1899138" cy="5157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FE0C3B-6276-9440-83E8-01917C70F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99" y="6104316"/>
            <a:ext cx="1454006" cy="753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9FA7FB-602E-BA45-A586-2B96A989E5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817" b="-2425"/>
          <a:stretch/>
        </p:blipFill>
        <p:spPr>
          <a:xfrm>
            <a:off x="5567023" y="15000"/>
            <a:ext cx="3504104" cy="20744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2F654-589D-A845-973A-B69959A17674}"/>
              </a:ext>
            </a:extLst>
          </p:cNvPr>
          <p:cNvSpPr txBox="1"/>
          <p:nvPr/>
        </p:nvSpPr>
        <p:spPr>
          <a:xfrm>
            <a:off x="3107490" y="-33919"/>
            <a:ext cx="2459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Typhoon </a:t>
            </a:r>
            <a:r>
              <a:rPr lang="en-US" sz="2800" b="1" dirty="0" err="1">
                <a:solidFill>
                  <a:schemeClr val="bg1"/>
                </a:solidFill>
              </a:rPr>
              <a:t>Soulik</a:t>
            </a:r>
            <a:r>
              <a:rPr lang="en-US" sz="2800" b="1" dirty="0">
                <a:solidFill>
                  <a:schemeClr val="bg1"/>
                </a:solidFill>
              </a:rPr>
              <a:t> 2018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51A842-2D5A-2048-89D0-6BC2B781A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3873" y="2104402"/>
            <a:ext cx="4299183" cy="40998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99E71E-247B-0C46-A3CA-B14D347A843A}"/>
              </a:ext>
            </a:extLst>
          </p:cNvPr>
          <p:cNvCxnSpPr>
            <a:cxnSpLocks/>
          </p:cNvCxnSpPr>
          <p:nvPr/>
        </p:nvCxnSpPr>
        <p:spPr>
          <a:xfrm flipH="1">
            <a:off x="2687002" y="1328057"/>
            <a:ext cx="2880022" cy="4463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213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yphoon  Soulik"/>
          <p:cNvSpPr txBox="1"/>
          <p:nvPr/>
        </p:nvSpPr>
        <p:spPr>
          <a:xfrm>
            <a:off x="6070830" y="1292346"/>
            <a:ext cx="110831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0"/>
            </a:lvl1pPr>
          </a:lstStyle>
          <a:p>
            <a:r>
              <a:rPr sz="1266"/>
              <a:t>Typhoon  Soulik</a:t>
            </a:r>
          </a:p>
        </p:txBody>
      </p:sp>
      <p:sp>
        <p:nvSpPr>
          <p:cNvPr id="167" name="Line"/>
          <p:cNvSpPr/>
          <p:nvPr/>
        </p:nvSpPr>
        <p:spPr>
          <a:xfrm>
            <a:off x="6328503" y="1634927"/>
            <a:ext cx="0" cy="324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70" name="First Incremental…"/>
          <p:cNvSpPr txBox="1"/>
          <p:nvPr/>
        </p:nvSpPr>
        <p:spPr>
          <a:xfrm>
            <a:off x="2523878" y="1194947"/>
            <a:ext cx="2019269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sz="1266"/>
              <a:t>First Incremental </a:t>
            </a:r>
          </a:p>
          <a:p>
            <a:r>
              <a:rPr sz="1266"/>
              <a:t>Insertion Window</a:t>
            </a:r>
          </a:p>
        </p:txBody>
      </p:sp>
      <p:sp>
        <p:nvSpPr>
          <p:cNvPr id="171" name="Line"/>
          <p:cNvSpPr/>
          <p:nvPr/>
        </p:nvSpPr>
        <p:spPr>
          <a:xfrm>
            <a:off x="3533511" y="1700681"/>
            <a:ext cx="0" cy="32418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1EA91-86D5-1146-B935-775DBD71D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3974"/>
            <a:ext cx="9139240" cy="2252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E6340-F346-3247-B054-ECD2AEDCF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1030"/>
            <a:ext cx="9123054" cy="2248939"/>
          </a:xfrm>
          <a:prstGeom prst="rect">
            <a:avLst/>
          </a:prstGeom>
        </p:spPr>
      </p:pic>
      <p:sp>
        <p:nvSpPr>
          <p:cNvPr id="23" name="Left Arrow 22">
            <a:extLst>
              <a:ext uri="{FF2B5EF4-FFF2-40B4-BE49-F238E27FC236}">
                <a16:creationId xmlns:a16="http://schemas.microsoft.com/office/drawing/2014/main" id="{6508B378-D111-2840-AC1C-7A8B9FA370EA}"/>
              </a:ext>
            </a:extLst>
          </p:cNvPr>
          <p:cNvSpPr/>
          <p:nvPr/>
        </p:nvSpPr>
        <p:spPr>
          <a:xfrm>
            <a:off x="4608203" y="1612467"/>
            <a:ext cx="1155285" cy="3703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452A5AF1-1FEE-6D4D-BA5B-509D4C46625E}"/>
              </a:ext>
            </a:extLst>
          </p:cNvPr>
          <p:cNvSpPr/>
          <p:nvPr/>
        </p:nvSpPr>
        <p:spPr>
          <a:xfrm>
            <a:off x="4597195" y="3897463"/>
            <a:ext cx="1155285" cy="3703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irst Incremental…">
            <a:extLst>
              <a:ext uri="{FF2B5EF4-FFF2-40B4-BE49-F238E27FC236}">
                <a16:creationId xmlns:a16="http://schemas.microsoft.com/office/drawing/2014/main" id="{029E8F92-9A9B-AB46-AFA4-534B21A5A526}"/>
              </a:ext>
            </a:extLst>
          </p:cNvPr>
          <p:cNvSpPr txBox="1"/>
          <p:nvPr/>
        </p:nvSpPr>
        <p:spPr>
          <a:xfrm>
            <a:off x="1048542" y="5510464"/>
            <a:ext cx="3109914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sz="2000" dirty="0"/>
              <a:t>First</a:t>
            </a:r>
            <a:r>
              <a:rPr lang="en-US" sz="2000" dirty="0"/>
              <a:t> NCODA</a:t>
            </a:r>
          </a:p>
          <a:p>
            <a:pPr algn="ctr"/>
            <a:r>
              <a:rPr sz="2000" dirty="0"/>
              <a:t> </a:t>
            </a:r>
            <a:r>
              <a:rPr lang="en-US" sz="2000" dirty="0"/>
              <a:t>Data Assimilation Window</a:t>
            </a:r>
            <a:endParaRPr sz="2000" dirty="0"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9E7440D2-8284-5C4F-A2B4-62335A166C31}"/>
              </a:ext>
            </a:extLst>
          </p:cNvPr>
          <p:cNvSpPr/>
          <p:nvPr/>
        </p:nvSpPr>
        <p:spPr>
          <a:xfrm flipH="1" flipV="1">
            <a:off x="2611594" y="4884514"/>
            <a:ext cx="4606" cy="62594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1B40663-07EC-7B44-8E70-65287710F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23" y="6246098"/>
            <a:ext cx="3576033" cy="596902"/>
          </a:xfrm>
          <a:prstGeom prst="rect">
            <a:avLst/>
          </a:prstGeom>
        </p:spPr>
      </p:pic>
      <p:pic>
        <p:nvPicPr>
          <p:cNvPr id="31" name="Picture 2" descr="MINISTRY OF OCEANS AND FISHERIES">
            <a:extLst>
              <a:ext uri="{FF2B5EF4-FFF2-40B4-BE49-F238E27FC236}">
                <a16:creationId xmlns:a16="http://schemas.microsoft.com/office/drawing/2014/main" id="{10B26D31-03D7-4E4D-8E91-A9BAC0C1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65" y="6258977"/>
            <a:ext cx="2031298" cy="5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85D94F-7BE1-DB45-B0C5-A5A445F5E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6342234"/>
            <a:ext cx="1899138" cy="5157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1C4D101-6CDD-8141-B4C4-18261FE673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99" y="6104316"/>
            <a:ext cx="1454006" cy="7536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B7A11B0-958F-3547-8B12-B3DAD74BB265}"/>
              </a:ext>
            </a:extLst>
          </p:cNvPr>
          <p:cNvSpPr txBox="1"/>
          <p:nvPr/>
        </p:nvSpPr>
        <p:spPr>
          <a:xfrm>
            <a:off x="11545" y="8648"/>
            <a:ext cx="913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Typhoon </a:t>
            </a:r>
            <a:r>
              <a:rPr lang="en-US" sz="2800" b="1" dirty="0" err="1"/>
              <a:t>Soulik</a:t>
            </a:r>
            <a:r>
              <a:rPr lang="en-US" sz="2800" b="1" dirty="0"/>
              <a:t> – Glider Comparisons with Global Model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865EDC-4E98-DE4C-9C78-88078F10216F}"/>
              </a:ext>
            </a:extLst>
          </p:cNvPr>
          <p:cNvSpPr txBox="1"/>
          <p:nvPr/>
        </p:nvSpPr>
        <p:spPr>
          <a:xfrm>
            <a:off x="5959233" y="5099687"/>
            <a:ext cx="1137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Eye passage</a:t>
            </a:r>
          </a:p>
        </p:txBody>
      </p:sp>
    </p:spTree>
    <p:extLst>
      <p:ext uri="{BB962C8B-B14F-4D97-AF65-F5344CB8AC3E}">
        <p14:creationId xmlns:p14="http://schemas.microsoft.com/office/powerpoint/2010/main" val="1401753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"/>
          <p:cNvSpPr/>
          <p:nvPr/>
        </p:nvSpPr>
        <p:spPr>
          <a:xfrm>
            <a:off x="6108570" y="1171737"/>
            <a:ext cx="1" cy="324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61" name="Line"/>
          <p:cNvSpPr/>
          <p:nvPr/>
        </p:nvSpPr>
        <p:spPr>
          <a:xfrm>
            <a:off x="2962344" y="1171845"/>
            <a:ext cx="1" cy="32418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987DA5-C7EF-1445-8FA5-762AE1A85CEF}"/>
              </a:ext>
            </a:extLst>
          </p:cNvPr>
          <p:cNvGrpSpPr/>
          <p:nvPr/>
        </p:nvGrpSpPr>
        <p:grpSpPr>
          <a:xfrm>
            <a:off x="92325" y="628976"/>
            <a:ext cx="9040130" cy="2295456"/>
            <a:chOff x="103870" y="443781"/>
            <a:chExt cx="9040130" cy="22954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3C68A9-0852-7043-A83A-588F319F2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870" y="443781"/>
              <a:ext cx="9040130" cy="229545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729E0E3-44D2-5C4C-8B60-57DE55A168A6}"/>
                </a:ext>
              </a:extLst>
            </p:cNvPr>
            <p:cNvSpPr txBox="1"/>
            <p:nvPr/>
          </p:nvSpPr>
          <p:spPr>
            <a:xfrm>
              <a:off x="6296628" y="572854"/>
              <a:ext cx="1664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&gt;10</a:t>
              </a:r>
              <a:r>
                <a:rPr lang="en-US" baseline="30000" dirty="0"/>
                <a:t>o </a:t>
              </a:r>
              <a:r>
                <a:rPr lang="en-US" dirty="0"/>
                <a:t>C Cooling</a:t>
              </a:r>
              <a:endParaRPr lang="en-US" baseline="300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2A340EC-6351-5B4A-A691-C049980FCEAE}"/>
              </a:ext>
            </a:extLst>
          </p:cNvPr>
          <p:cNvGrpSpPr/>
          <p:nvPr/>
        </p:nvGrpSpPr>
        <p:grpSpPr>
          <a:xfrm>
            <a:off x="0" y="3167500"/>
            <a:ext cx="9132455" cy="2318899"/>
            <a:chOff x="11545" y="2993879"/>
            <a:chExt cx="9132455" cy="2318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8B357B-F094-824D-B675-DC7225072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5" y="2993879"/>
              <a:ext cx="9132455" cy="23188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5E922A-8F10-6F4A-97DC-408DBAE8FFE5}"/>
                </a:ext>
              </a:extLst>
            </p:cNvPr>
            <p:cNvSpPr txBox="1"/>
            <p:nvPr/>
          </p:nvSpPr>
          <p:spPr>
            <a:xfrm>
              <a:off x="6391155" y="3093710"/>
              <a:ext cx="1664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~4</a:t>
              </a:r>
              <a:r>
                <a:rPr lang="en-US" baseline="30000" dirty="0"/>
                <a:t>o </a:t>
              </a:r>
              <a:r>
                <a:rPr lang="en-US" dirty="0"/>
                <a:t>C Cooling</a:t>
              </a:r>
              <a:endParaRPr lang="en-US" baseline="300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7B44979-6AD9-B343-98FA-76FF6B16B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23" y="6246098"/>
            <a:ext cx="3576033" cy="596902"/>
          </a:xfrm>
          <a:prstGeom prst="rect">
            <a:avLst/>
          </a:prstGeom>
        </p:spPr>
      </p:pic>
      <p:pic>
        <p:nvPicPr>
          <p:cNvPr id="16" name="Picture 2" descr="MINISTRY OF OCEANS AND FISHERIES">
            <a:extLst>
              <a:ext uri="{FF2B5EF4-FFF2-40B4-BE49-F238E27FC236}">
                <a16:creationId xmlns:a16="http://schemas.microsoft.com/office/drawing/2014/main" id="{00DE4DFE-3FDE-3D40-8872-5B625564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65" y="6258977"/>
            <a:ext cx="2031298" cy="5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3922E-D820-3941-90D9-7121348D0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6342234"/>
            <a:ext cx="1899138" cy="5157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D377CB-D4B9-3841-9AD8-683D3C1A3A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99" y="6104316"/>
            <a:ext cx="1454006" cy="7536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91279A-9419-1349-810C-9C204797BEA1}"/>
              </a:ext>
            </a:extLst>
          </p:cNvPr>
          <p:cNvSpPr txBox="1"/>
          <p:nvPr/>
        </p:nvSpPr>
        <p:spPr>
          <a:xfrm>
            <a:off x="11545" y="8648"/>
            <a:ext cx="913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Typhoon </a:t>
            </a:r>
            <a:r>
              <a:rPr lang="en-US" sz="2800" b="1" dirty="0" err="1"/>
              <a:t>Soulik</a:t>
            </a:r>
            <a:r>
              <a:rPr lang="en-US" sz="2800" b="1" dirty="0"/>
              <a:t> – Glider Comparisons with Global Model</a:t>
            </a:r>
          </a:p>
        </p:txBody>
      </p:sp>
      <p:sp>
        <p:nvSpPr>
          <p:cNvPr id="19" name="First Incremental…">
            <a:extLst>
              <a:ext uri="{FF2B5EF4-FFF2-40B4-BE49-F238E27FC236}">
                <a16:creationId xmlns:a16="http://schemas.microsoft.com/office/drawing/2014/main" id="{7F665864-7A56-7F40-B1DD-D6E5B77FB67A}"/>
              </a:ext>
            </a:extLst>
          </p:cNvPr>
          <p:cNvSpPr txBox="1"/>
          <p:nvPr/>
        </p:nvSpPr>
        <p:spPr>
          <a:xfrm>
            <a:off x="1048542" y="5510464"/>
            <a:ext cx="3109914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sz="2000" dirty="0"/>
              <a:t>First</a:t>
            </a:r>
            <a:r>
              <a:rPr lang="en-US" sz="2000" dirty="0"/>
              <a:t> NCODA</a:t>
            </a:r>
          </a:p>
          <a:p>
            <a:pPr algn="ctr"/>
            <a:r>
              <a:rPr sz="2000" dirty="0"/>
              <a:t> </a:t>
            </a:r>
            <a:r>
              <a:rPr lang="en-US" sz="2000" dirty="0"/>
              <a:t>Data Assimilation Window</a:t>
            </a:r>
            <a:endParaRPr sz="2000"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15428405-30EC-5E4D-B59B-901614E2D4FF}"/>
              </a:ext>
            </a:extLst>
          </p:cNvPr>
          <p:cNvSpPr/>
          <p:nvPr/>
        </p:nvSpPr>
        <p:spPr>
          <a:xfrm flipH="1" flipV="1">
            <a:off x="2611594" y="4884514"/>
            <a:ext cx="4606" cy="62594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5249BC-BDE5-9848-8C87-ACBA43AE45D2}"/>
              </a:ext>
            </a:extLst>
          </p:cNvPr>
          <p:cNvSpPr txBox="1"/>
          <p:nvPr/>
        </p:nvSpPr>
        <p:spPr>
          <a:xfrm>
            <a:off x="5959233" y="5329541"/>
            <a:ext cx="1137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Eye passage</a:t>
            </a:r>
          </a:p>
        </p:txBody>
      </p:sp>
    </p:spTree>
    <p:extLst>
      <p:ext uri="{BB962C8B-B14F-4D97-AF65-F5344CB8AC3E}">
        <p14:creationId xmlns:p14="http://schemas.microsoft.com/office/powerpoint/2010/main" val="2428559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>
            <a:extLst>
              <a:ext uri="{FF2B5EF4-FFF2-40B4-BE49-F238E27FC236}">
                <a16:creationId xmlns:a16="http://schemas.microsoft.com/office/drawing/2014/main" id="{3BC033F4-0160-C94A-872B-2B1DF4728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69772" y="1"/>
            <a:ext cx="11754677" cy="8022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853813-72BF-5649-9C56-6C5AA14D8CCE}"/>
              </a:ext>
            </a:extLst>
          </p:cNvPr>
          <p:cNvSpPr txBox="1"/>
          <p:nvPr/>
        </p:nvSpPr>
        <p:spPr>
          <a:xfrm>
            <a:off x="59800" y="1"/>
            <a:ext cx="919842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Conclusions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FF00"/>
                </a:solidFill>
              </a:rPr>
              <a:t>Regionally-dependent </a:t>
            </a:r>
            <a:r>
              <a:rPr lang="en-US" sz="2200" b="1" i="1" dirty="0">
                <a:solidFill>
                  <a:srgbClr val="FFFF00"/>
                </a:solidFill>
              </a:rPr>
              <a:t>Essential Ocean Features</a:t>
            </a:r>
            <a:r>
              <a:rPr lang="en-US" sz="2200" b="1" dirty="0">
                <a:solidFill>
                  <a:srgbClr val="FFFF00"/>
                </a:solidFill>
              </a:rPr>
              <a:t> and </a:t>
            </a:r>
            <a:r>
              <a:rPr lang="en-US" sz="2200" b="1" i="1" dirty="0">
                <a:solidFill>
                  <a:srgbClr val="FFFF00"/>
                </a:solidFill>
              </a:rPr>
              <a:t>Essential Ocean Processes</a:t>
            </a:r>
            <a:r>
              <a:rPr lang="en-US" sz="2200" b="1" dirty="0">
                <a:solidFill>
                  <a:srgbClr val="FFFF00"/>
                </a:solidFill>
              </a:rPr>
              <a:t> impacting hurricane intensity identified.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FFFF00"/>
                </a:solidFill>
              </a:rPr>
              <a:t>Rapid Co-evolution</a:t>
            </a:r>
            <a:r>
              <a:rPr lang="en-US" sz="2200" b="1" dirty="0">
                <a:solidFill>
                  <a:srgbClr val="FFFF00"/>
                </a:solidFill>
              </a:rPr>
              <a:t> documented with gliders in Mid Atlantic &amp; Yellow Sea.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FF00"/>
                </a:solidFill>
              </a:rPr>
              <a:t>NCODA </a:t>
            </a:r>
            <a:r>
              <a:rPr lang="en-US" sz="2200" b="1" i="1" dirty="0">
                <a:solidFill>
                  <a:srgbClr val="FFFF00"/>
                </a:solidFill>
              </a:rPr>
              <a:t>glider data assimilation</a:t>
            </a:r>
            <a:r>
              <a:rPr lang="en-US" sz="2200" b="1" dirty="0">
                <a:solidFill>
                  <a:srgbClr val="FFFF00"/>
                </a:solidFill>
              </a:rPr>
              <a:t> - a valuable start for RTOFS-DA &amp; beyond.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FF00"/>
                </a:solidFill>
              </a:rPr>
              <a:t>Need OSSE’s, OSE’s, Sensitivities for </a:t>
            </a:r>
            <a:r>
              <a:rPr lang="en-US" sz="2200" b="1" i="1" dirty="0">
                <a:solidFill>
                  <a:srgbClr val="FFFF00"/>
                </a:solidFill>
              </a:rPr>
              <a:t>impact studies</a:t>
            </a:r>
            <a:r>
              <a:rPr lang="en-US" sz="2200" b="1" dirty="0">
                <a:solidFill>
                  <a:srgbClr val="FFFF00"/>
                </a:solidFill>
              </a:rPr>
              <a:t> in multiple regions.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FFFF00"/>
                </a:solidFill>
              </a:rPr>
              <a:t>Regional glider science experience</a:t>
            </a:r>
            <a:r>
              <a:rPr lang="en-US" sz="2200" b="1" dirty="0">
                <a:solidFill>
                  <a:srgbClr val="FFFF00"/>
                </a:solidFill>
              </a:rPr>
              <a:t> available in IOOS RAs, OAR CI’s, AOML, PMEL, SFSC/NFSC, …</a:t>
            </a:r>
          </a:p>
        </p:txBody>
      </p:sp>
    </p:spTree>
    <p:extLst>
      <p:ext uri="{BB962C8B-B14F-4D97-AF65-F5344CB8AC3E}">
        <p14:creationId xmlns:p14="http://schemas.microsoft.com/office/powerpoint/2010/main" val="354029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E311F2-B3DE-B545-8A99-CF4680AF2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9" t="-19523" r="15238" b="19523"/>
          <a:stretch/>
        </p:blipFill>
        <p:spPr>
          <a:xfrm>
            <a:off x="9912" y="-370180"/>
            <a:ext cx="6428014" cy="722916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7BCC1D9-7D3B-574C-B975-B5444743AA8E}"/>
              </a:ext>
            </a:extLst>
          </p:cNvPr>
          <p:cNvSpPr/>
          <p:nvPr/>
        </p:nvSpPr>
        <p:spPr>
          <a:xfrm>
            <a:off x="4012521" y="4636976"/>
            <a:ext cx="1513352" cy="17091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F4FDAB-33D1-F248-910D-70A7B021BA4F}"/>
              </a:ext>
            </a:extLst>
          </p:cNvPr>
          <p:cNvSpPr/>
          <p:nvPr/>
        </p:nvSpPr>
        <p:spPr>
          <a:xfrm rot="727118">
            <a:off x="2133829" y="2417403"/>
            <a:ext cx="1173825" cy="21612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CBB962-B346-314A-B719-482C1AA5C552}"/>
              </a:ext>
            </a:extLst>
          </p:cNvPr>
          <p:cNvSpPr/>
          <p:nvPr/>
        </p:nvSpPr>
        <p:spPr>
          <a:xfrm>
            <a:off x="45569" y="3048877"/>
            <a:ext cx="2538588" cy="2527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C05499-8D85-F24D-8292-D4B1AF970068}"/>
              </a:ext>
            </a:extLst>
          </p:cNvPr>
          <p:cNvSpPr/>
          <p:nvPr/>
        </p:nvSpPr>
        <p:spPr>
          <a:xfrm rot="2647318">
            <a:off x="2997528" y="1224397"/>
            <a:ext cx="1312278" cy="18833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FCF844-CAAB-7C4B-A9CE-EFD15B60A11F}"/>
              </a:ext>
            </a:extLst>
          </p:cNvPr>
          <p:cNvSpPr/>
          <p:nvPr/>
        </p:nvSpPr>
        <p:spPr>
          <a:xfrm>
            <a:off x="1099424" y="4029434"/>
            <a:ext cx="4778827" cy="28169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83C8EE-39EC-C845-9F50-548D74D54B6B}"/>
              </a:ext>
            </a:extLst>
          </p:cNvPr>
          <p:cNvSpPr txBox="1"/>
          <p:nvPr/>
        </p:nvSpPr>
        <p:spPr>
          <a:xfrm>
            <a:off x="386086" y="3653686"/>
            <a:ext cx="1473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Loop Current,</a:t>
            </a:r>
          </a:p>
          <a:p>
            <a:r>
              <a:rPr lang="en-US" dirty="0">
                <a:solidFill>
                  <a:schemeClr val="bg1"/>
                </a:solidFill>
              </a:rPr>
              <a:t>Eddies, </a:t>
            </a:r>
          </a:p>
          <a:p>
            <a:r>
              <a:rPr lang="en-US" dirty="0">
                <a:solidFill>
                  <a:schemeClr val="bg1"/>
                </a:solidFill>
              </a:rPr>
              <a:t>Fresh 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B38721-0704-6343-ADCB-DD99589D2366}"/>
              </a:ext>
            </a:extLst>
          </p:cNvPr>
          <p:cNvSpPr txBox="1"/>
          <p:nvPr/>
        </p:nvSpPr>
        <p:spPr>
          <a:xfrm>
            <a:off x="773155" y="2543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6FCF75-AE89-BE43-915C-6AAAC7053151}"/>
              </a:ext>
            </a:extLst>
          </p:cNvPr>
          <p:cNvSpPr txBox="1"/>
          <p:nvPr/>
        </p:nvSpPr>
        <p:spPr>
          <a:xfrm>
            <a:off x="2363479" y="4932763"/>
            <a:ext cx="1869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Warm Pool, </a:t>
            </a:r>
          </a:p>
          <a:p>
            <a:r>
              <a:rPr lang="en-US" dirty="0">
                <a:solidFill>
                  <a:schemeClr val="bg1"/>
                </a:solidFill>
              </a:rPr>
              <a:t>Upper Ocean Heat Content, </a:t>
            </a:r>
          </a:p>
          <a:p>
            <a:r>
              <a:rPr lang="en-US" dirty="0">
                <a:solidFill>
                  <a:schemeClr val="bg1"/>
                </a:solidFill>
              </a:rPr>
              <a:t>Fresh Water Barrier Layers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E26F06-4E99-384C-9BDD-0CA190863F3E}"/>
              </a:ext>
            </a:extLst>
          </p:cNvPr>
          <p:cNvSpPr txBox="1"/>
          <p:nvPr/>
        </p:nvSpPr>
        <p:spPr>
          <a:xfrm>
            <a:off x="4118195" y="5114308"/>
            <a:ext cx="132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Heat &amp; Fresh Water </a:t>
            </a:r>
          </a:p>
          <a:p>
            <a:r>
              <a:rPr lang="en-US" dirty="0">
                <a:solidFill>
                  <a:schemeClr val="bg1"/>
                </a:solidFill>
              </a:rPr>
              <a:t>Inflow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120E44-79D1-E148-9FC2-94DCAF4827E5}"/>
              </a:ext>
            </a:extLst>
          </p:cNvPr>
          <p:cNvSpPr txBox="1"/>
          <p:nvPr/>
        </p:nvSpPr>
        <p:spPr>
          <a:xfrm>
            <a:off x="2440723" y="2929665"/>
            <a:ext cx="1148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Gulf Stream,</a:t>
            </a:r>
          </a:p>
          <a:p>
            <a:r>
              <a:rPr lang="en-US" dirty="0">
                <a:solidFill>
                  <a:schemeClr val="bg1"/>
                </a:solidFill>
              </a:rPr>
              <a:t>Shelf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EF2062-9C3D-674D-83EC-0C5CF3DB9F0C}"/>
              </a:ext>
            </a:extLst>
          </p:cNvPr>
          <p:cNvSpPr txBox="1"/>
          <p:nvPr/>
        </p:nvSpPr>
        <p:spPr>
          <a:xfrm>
            <a:off x="3017787" y="1725060"/>
            <a:ext cx="156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Seasonal Stratification, Cold Pool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DEEE9F-82A4-4646-9E33-43A62C0B2B6D}"/>
              </a:ext>
            </a:extLst>
          </p:cNvPr>
          <p:cNvSpPr txBox="1"/>
          <p:nvPr/>
        </p:nvSpPr>
        <p:spPr>
          <a:xfrm>
            <a:off x="0" y="11447"/>
            <a:ext cx="9134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Regional </a:t>
            </a:r>
            <a:r>
              <a:rPr lang="en-US" sz="2800" b="1" u="sng" dirty="0"/>
              <a:t>Essential Ocean Features</a:t>
            </a:r>
            <a:r>
              <a:rPr lang="en-US" sz="2800" b="1" dirty="0"/>
              <a:t> </a:t>
            </a:r>
            <a:r>
              <a:rPr lang="en-US" sz="3200" b="1" dirty="0"/>
              <a:t> </a:t>
            </a:r>
          </a:p>
          <a:p>
            <a:pPr algn="ctr"/>
            <a:r>
              <a:rPr lang="en-US" sz="2800" b="1" dirty="0"/>
              <a:t>Impacting Atlantic Hurricane Intensity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2A5801-8726-5147-9930-A9BBD08D2633}"/>
              </a:ext>
            </a:extLst>
          </p:cNvPr>
          <p:cNvSpPr txBox="1"/>
          <p:nvPr/>
        </p:nvSpPr>
        <p:spPr>
          <a:xfrm>
            <a:off x="5335929" y="943084"/>
            <a:ext cx="3776723" cy="3170099"/>
          </a:xfrm>
          <a:prstGeom prst="rect">
            <a:avLst/>
          </a:prstGeom>
          <a:solidFill>
            <a:srgbClr val="D6D6D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Irene (2011) &amp; Sandy (2012)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Glenn et al., 2016 Nature </a:t>
            </a:r>
            <a:r>
              <a:rPr lang="en-US" sz="2000" dirty="0">
                <a:solidFill>
                  <a:srgbClr val="FF0000"/>
                </a:solidFill>
                <a:latin typeface="Calibri" panose="020F0502020204030204"/>
              </a:rPr>
              <a:t>Comms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Seroka et al., 2016 MWR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Seroka et al., 2017 JGR Oceans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Miles et al., 2017 JGR Oceans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 panose="020F0502020204030204"/>
              </a:rPr>
              <a:t>Xu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2018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</a:t>
            </a:r>
            <a:r>
              <a:rPr lang="en-US" sz="2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/>
              </a:rPr>
              <a:t>Innov</a:t>
            </a:r>
            <a:r>
              <a:rPr lang="en-US" sz="2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/>
              </a:rPr>
              <a:t>Oce</a:t>
            </a:r>
            <a:r>
              <a:rPr lang="en-US" sz="2000" dirty="0">
                <a:solidFill>
                  <a:srgbClr val="FF0000"/>
                </a:solidFill>
                <a:latin typeface="Calibri" panose="020F0502020204030204"/>
              </a:rPr>
              <a:t> Sen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Watkins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r>
              <a:rPr lang="en-US" sz="2000" dirty="0">
                <a:solidFill>
                  <a:srgbClr val="FF0000"/>
                </a:solidFill>
                <a:latin typeface="Calibri" panose="020F0502020204030204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/>
              </a:rPr>
              <a:t> Coakley Ph.D. Thesis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/>
              </a:rPr>
              <a:t> Ramos-Valle Ph.D. Thesis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Calibri" panose="020F0502020204030204"/>
              </a:rPr>
              <a:t> …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1D6781F-FE02-7D4C-9761-DAD72301D0AF}"/>
              </a:ext>
            </a:extLst>
          </p:cNvPr>
          <p:cNvSpPr/>
          <p:nvPr/>
        </p:nvSpPr>
        <p:spPr>
          <a:xfrm flipH="1">
            <a:off x="4464049" y="1405745"/>
            <a:ext cx="978408" cy="15933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7562C-97B2-C54E-A70D-5A51B02D1F9B}"/>
              </a:ext>
            </a:extLst>
          </p:cNvPr>
          <p:cNvSpPr txBox="1"/>
          <p:nvPr/>
        </p:nvSpPr>
        <p:spPr>
          <a:xfrm>
            <a:off x="224113" y="1361478"/>
            <a:ext cx="1467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Essential Ocean Features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By Region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F139A3-6FC5-C64E-B87F-F3F9F68E0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027" y="4204846"/>
            <a:ext cx="2157032" cy="25733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2746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19 at 12.44.0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/>
          <a:stretch/>
        </p:blipFill>
        <p:spPr>
          <a:xfrm>
            <a:off x="0" y="819701"/>
            <a:ext cx="9002882" cy="2389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355" y="2075020"/>
            <a:ext cx="2677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Glider Data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Mid Atlantic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Winter (1-layer)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8861" y="208406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"/>
                <a:cs typeface=""/>
              </a:rPr>
              <a:t>Glider data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"/>
                <a:cs typeface=""/>
              </a:rPr>
              <a:t>Mid Atlantic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"/>
                <a:cs typeface=""/>
              </a:rPr>
              <a:t>Summer (2-layers)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1749" y="2367157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  <a:ea typeface=""/>
                <a:cs typeface=""/>
              </a:rPr>
              <a:t>Cold Pool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40529" y="1884763"/>
            <a:ext cx="49195" cy="4823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9027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 The Cold Pool </a:t>
            </a:r>
            <a:r>
              <a:rPr lang="en-US" b="1" i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is not monitored</a:t>
            </a:r>
            <a:r>
              <a:rPr lang="en-US" sz="1800" b="1" i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 from space – we use Gliders, HF Radar, and Models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5497"/>
            <a:chOff x="-11615" y="6234591"/>
            <a:chExt cx="9155615" cy="625497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384119" cy="61264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0" y="-11296"/>
            <a:ext cx="9144000" cy="80021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schemeClr val="bg1"/>
                </a:solidFill>
                <a:latin typeface="Calibri"/>
                <a:ea typeface=""/>
                <a:cs typeface=""/>
              </a:rPr>
              <a:t>Essential Ocean Feature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"/>
                <a:cs typeface=""/>
              </a:rPr>
              <a:t> -  Mid-Atlantic’s Cold Pool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/>
                <a:ea typeface=""/>
                <a:cs typeface=""/>
              </a:rPr>
              <a:t>A 1000 km long, shelf-wide cold bottom layer beneath a warm summer surface layer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5147" y="3276600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7202" y="5886494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5" descr="marcoos_glider_sst_chla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9686"/>
          <a:stretch/>
        </p:blipFill>
        <p:spPr bwMode="auto">
          <a:xfrm>
            <a:off x="767761" y="3409675"/>
            <a:ext cx="3938587" cy="256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09" y="3328552"/>
            <a:ext cx="117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Satellite SST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457" y="4224607"/>
            <a:ext cx="1132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Glider Zig-Zags</a:t>
            </a:r>
          </a:p>
          <a:p>
            <a:r>
              <a:rPr lang="en-US" sz="1800" dirty="0"/>
              <a:t>or Triangles</a:t>
            </a:r>
          </a:p>
        </p:txBody>
      </p:sp>
      <p:pic>
        <p:nvPicPr>
          <p:cNvPr id="27" name="cold_pool_daily_12C_2017_WVo7m8.mp4">
            <a:hlinkClick r:id="" action="ppaction://media"/>
            <a:extLst>
              <a:ext uri="{FF2B5EF4-FFF2-40B4-BE49-F238E27FC236}">
                <a16:creationId xmlns:a16="http://schemas.microsoft.com/office/drawing/2014/main" id="{85CC26C0-EB7C-1F44-B56F-9321A8956A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8143" y="3334125"/>
            <a:ext cx="3424772" cy="25685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9D2A8B-B41D-6142-A5C8-FBA55CA16501}"/>
              </a:ext>
            </a:extLst>
          </p:cNvPr>
          <p:cNvSpPr txBox="1"/>
          <p:nvPr/>
        </p:nvSpPr>
        <p:spPr>
          <a:xfrm>
            <a:off x="8171280" y="3610129"/>
            <a:ext cx="762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07C23-1597-DE4E-A71B-D74AD60F612B}"/>
              </a:ext>
            </a:extLst>
          </p:cNvPr>
          <p:cNvSpPr txBox="1"/>
          <p:nvPr/>
        </p:nvSpPr>
        <p:spPr>
          <a:xfrm>
            <a:off x="2361841" y="5346873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  <a:ea typeface=""/>
                <a:cs typeface=""/>
              </a:rPr>
              <a:t>Cold Pool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CFA7AC-B104-7C41-A957-8D175E9A352C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2749816" y="5089749"/>
            <a:ext cx="0" cy="2571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874FE4-EFB4-6540-8288-CFA8DFBA030B}"/>
              </a:ext>
            </a:extLst>
          </p:cNvPr>
          <p:cNvSpPr txBox="1"/>
          <p:nvPr/>
        </p:nvSpPr>
        <p:spPr>
          <a:xfrm>
            <a:off x="6826437" y="4839639"/>
            <a:ext cx="112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/>
                <a:ea typeface=""/>
                <a:cs typeface=""/>
              </a:rPr>
              <a:t>Surface Layer - Cold Pool Interface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129148" y="4807861"/>
            <a:ext cx="49311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08569" y="3612420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Assimilated into Regional </a:t>
            </a:r>
          </a:p>
          <a:p>
            <a:pPr algn="ctr"/>
            <a:r>
              <a:rPr lang="en-US" sz="1800" dirty="0"/>
              <a:t>Ocean Models</a:t>
            </a:r>
          </a:p>
        </p:txBody>
      </p:sp>
    </p:spTree>
    <p:extLst>
      <p:ext uri="{BB962C8B-B14F-4D97-AF65-F5344CB8AC3E}">
        <p14:creationId xmlns:p14="http://schemas.microsoft.com/office/powerpoint/2010/main" val="31866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615" y="598716"/>
            <a:ext cx="9155615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716"/>
            <a:ext cx="5080378" cy="342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38" y="3641825"/>
            <a:ext cx="4806461" cy="319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080378" y="534667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819209" y="4066697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0987E90-6E5A-1348-ACAC-3398533AE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07234"/>
            <a:ext cx="4337538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Sandy-class hurricanes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Steady alongshore winds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Classic Ekman downwelling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Cold bottom layer transported  offshore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Warm layer fills the water column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No surface cooling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No ocean-induced weakening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No storm surge reduction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3F975A-3AE4-1243-B9A0-465AEA99CEC2}"/>
              </a:ext>
            </a:extLst>
          </p:cNvPr>
          <p:cNvSpPr txBox="1"/>
          <p:nvPr/>
        </p:nvSpPr>
        <p:spPr>
          <a:xfrm>
            <a:off x="0" y="11447"/>
            <a:ext cx="9134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Essential Ocean Processes</a:t>
            </a:r>
            <a:r>
              <a:rPr lang="en-US" sz="2800" b="1" dirty="0"/>
              <a:t> identified in previous hurricanes</a:t>
            </a: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239372" y="573650"/>
            <a:ext cx="389471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  Irene-class hurricanes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Rapid onset of onshore winds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Onshore flow in surface layer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Offshore flow in bottom layer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Shear induced mixing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Rapid Ahead-of-Eye-Center cooling of surface layer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Weakens storm intensity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Reduces storm surge</a:t>
            </a:r>
          </a:p>
        </p:txBody>
      </p:sp>
    </p:spTree>
    <p:extLst>
      <p:ext uri="{BB962C8B-B14F-4D97-AF65-F5344CB8AC3E}">
        <p14:creationId xmlns:p14="http://schemas.microsoft.com/office/powerpoint/2010/main" val="246144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A09CF6B-8ECB-114D-BD92-05CA58A12681}"/>
              </a:ext>
            </a:extLst>
          </p:cNvPr>
          <p:cNvSpPr/>
          <p:nvPr/>
        </p:nvSpPr>
        <p:spPr>
          <a:xfrm>
            <a:off x="2324348" y="2004831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511EAC6-6F74-A246-A8ED-A73163160D2F}"/>
              </a:ext>
            </a:extLst>
          </p:cNvPr>
          <p:cNvGrpSpPr/>
          <p:nvPr/>
        </p:nvGrpSpPr>
        <p:grpSpPr>
          <a:xfrm>
            <a:off x="5209453" y="531150"/>
            <a:ext cx="4019001" cy="369332"/>
            <a:chOff x="312501" y="6148187"/>
            <a:chExt cx="4019001" cy="369332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4C2443B-FA51-654A-A1B0-516C62B6E118}"/>
                </a:ext>
              </a:extLst>
            </p:cNvPr>
            <p:cNvSpPr/>
            <p:nvPr/>
          </p:nvSpPr>
          <p:spPr>
            <a:xfrm>
              <a:off x="312501" y="6217494"/>
              <a:ext cx="142803" cy="2307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513F380-DD63-5348-9151-D04D5CECB2F0}"/>
                </a:ext>
              </a:extLst>
            </p:cNvPr>
            <p:cNvSpPr txBox="1"/>
            <p:nvPr/>
          </p:nvSpPr>
          <p:spPr>
            <a:xfrm>
              <a:off x="487052" y="6148187"/>
              <a:ext cx="3844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NCODA Incremental Insertion Window </a:t>
              </a:r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FFCC279C-B130-F746-B4FA-916F23CCD2AF}"/>
              </a:ext>
            </a:extLst>
          </p:cNvPr>
          <p:cNvSpPr txBox="1"/>
          <p:nvPr/>
        </p:nvSpPr>
        <p:spPr>
          <a:xfrm>
            <a:off x="0" y="-32695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North Atlantic Hurricanes Ocean Forecast Work Flow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1C850C3-8C94-1746-87A4-A873923187DE}"/>
              </a:ext>
            </a:extLst>
          </p:cNvPr>
          <p:cNvSpPr txBox="1"/>
          <p:nvPr/>
        </p:nvSpPr>
        <p:spPr>
          <a:xfrm>
            <a:off x="3882706" y="2140246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AA63C-09AA-9043-A8DA-A0636ADE5E54}"/>
              </a:ext>
            </a:extLst>
          </p:cNvPr>
          <p:cNvSpPr txBox="1"/>
          <p:nvPr/>
        </p:nvSpPr>
        <p:spPr>
          <a:xfrm>
            <a:off x="988668" y="3872435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</a:t>
            </a:r>
          </a:p>
          <a:p>
            <a:r>
              <a:rPr lang="en-US" dirty="0"/>
              <a:t>RTOFS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0F3E8-3061-E340-9FBA-0EA17B98B3C5}"/>
              </a:ext>
            </a:extLst>
          </p:cNvPr>
          <p:cNvSpPr txBox="1"/>
          <p:nvPr/>
        </p:nvSpPr>
        <p:spPr>
          <a:xfrm>
            <a:off x="128083" y="550359"/>
            <a:ext cx="506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Global GOFS 3.1/NCODA System  </a:t>
            </a:r>
            <a:r>
              <a:rPr lang="en-US" i="1" dirty="0"/>
              <a:t>“It Starts With Us”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EB87E-30A0-8849-892A-F48EAEEF2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8" t="3984" r="45238" b="49552"/>
          <a:stretch/>
        </p:blipFill>
        <p:spPr>
          <a:xfrm>
            <a:off x="1819909" y="3197687"/>
            <a:ext cx="8712199" cy="31350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23C8CC-9F70-C343-9C05-7ADDD642CCF4}"/>
              </a:ext>
            </a:extLst>
          </p:cNvPr>
          <p:cNvSpPr txBox="1"/>
          <p:nvPr/>
        </p:nvSpPr>
        <p:spPr>
          <a:xfrm>
            <a:off x="1124955" y="2096945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A99BEA-44D7-F248-BC54-961809B2299B}"/>
              </a:ext>
            </a:extLst>
          </p:cNvPr>
          <p:cNvSpPr txBox="1"/>
          <p:nvPr/>
        </p:nvSpPr>
        <p:spPr>
          <a:xfrm>
            <a:off x="1536229" y="2119926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12Z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37B1E2-1F2E-7344-A7B8-38222F1F148D}"/>
              </a:ext>
            </a:extLst>
          </p:cNvPr>
          <p:cNvSpPr txBox="1"/>
          <p:nvPr/>
        </p:nvSpPr>
        <p:spPr>
          <a:xfrm>
            <a:off x="2009972" y="2140388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0Z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A1CF10E-D1C7-754A-BF54-87511111E3EB}"/>
              </a:ext>
            </a:extLst>
          </p:cNvPr>
          <p:cNvSpPr txBox="1"/>
          <p:nvPr/>
        </p:nvSpPr>
        <p:spPr>
          <a:xfrm>
            <a:off x="2968306" y="2119926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0Z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B8B538B-0DFE-524E-9906-BAA121655349}"/>
              </a:ext>
            </a:extLst>
          </p:cNvPr>
          <p:cNvCxnSpPr>
            <a:cxnSpLocks/>
            <a:endCxn id="126" idx="0"/>
          </p:cNvCxnSpPr>
          <p:nvPr/>
        </p:nvCxnSpPr>
        <p:spPr>
          <a:xfrm flipH="1">
            <a:off x="3157730" y="895831"/>
            <a:ext cx="6586" cy="1791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2C6F875-7384-AD4E-A8CF-46218A0A01E8}"/>
              </a:ext>
            </a:extLst>
          </p:cNvPr>
          <p:cNvGrpSpPr/>
          <p:nvPr/>
        </p:nvGrpSpPr>
        <p:grpSpPr>
          <a:xfrm>
            <a:off x="294782" y="874544"/>
            <a:ext cx="8504531" cy="2447631"/>
            <a:chOff x="335422" y="874544"/>
            <a:chExt cx="8504531" cy="2447631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B2857384-E1FE-2049-B1C1-A754537FE1E7}"/>
                </a:ext>
              </a:extLst>
            </p:cNvPr>
            <p:cNvGrpSpPr/>
            <p:nvPr/>
          </p:nvGrpSpPr>
          <p:grpSpPr>
            <a:xfrm>
              <a:off x="335422" y="874544"/>
              <a:ext cx="8504531" cy="2447631"/>
              <a:chOff x="142" y="1880384"/>
              <a:chExt cx="8504531" cy="2447631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ADD6D45C-1FB9-1C46-827F-45229E4A74FF}"/>
                  </a:ext>
                </a:extLst>
              </p:cNvPr>
              <p:cNvGrpSpPr/>
              <p:nvPr/>
            </p:nvGrpSpPr>
            <p:grpSpPr>
              <a:xfrm>
                <a:off x="142" y="1880384"/>
                <a:ext cx="8504531" cy="2447631"/>
                <a:chOff x="283328" y="504576"/>
                <a:chExt cx="8504531" cy="2447631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F1F9842-AFC9-E449-ABD2-20D72225B353}"/>
                    </a:ext>
                  </a:extLst>
                </p:cNvPr>
                <p:cNvSpPr/>
                <p:nvPr/>
              </p:nvSpPr>
              <p:spPr>
                <a:xfrm>
                  <a:off x="283328" y="504576"/>
                  <a:ext cx="8504531" cy="2256891"/>
                </a:xfrm>
                <a:prstGeom prst="rect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4D72A724-E9DC-CB40-B13A-2BBA0CC0AA0E}"/>
                    </a:ext>
                  </a:extLst>
                </p:cNvPr>
                <p:cNvGrpSpPr/>
                <p:nvPr/>
              </p:nvGrpSpPr>
              <p:grpSpPr>
                <a:xfrm>
                  <a:off x="1305526" y="521336"/>
                  <a:ext cx="7465495" cy="2430871"/>
                  <a:chOff x="1305526" y="521336"/>
                  <a:chExt cx="7465495" cy="2430871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DA11E656-FC45-9043-9292-EB069AB03510}"/>
                      </a:ext>
                    </a:extLst>
                  </p:cNvPr>
                  <p:cNvGrpSpPr/>
                  <p:nvPr/>
                </p:nvGrpSpPr>
                <p:grpSpPr>
                  <a:xfrm>
                    <a:off x="1305646" y="1893146"/>
                    <a:ext cx="7439181" cy="1059061"/>
                    <a:chOff x="1305646" y="1893146"/>
                    <a:chExt cx="7439181" cy="1059061"/>
                  </a:xfrm>
                </p:grpSpPr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3C50305B-6C27-F447-A7D1-01D9D0A9B0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05646" y="1893156"/>
                      <a:ext cx="94724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/>
                        <a:t>Nowcast </a:t>
                      </a:r>
                    </a:p>
                  </p:txBody>
                </p: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A147ADBA-E461-A647-B31B-53BF8A02B3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22801" y="1900737"/>
                      <a:ext cx="111941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1-day </a:t>
                      </a:r>
                      <a:r>
                        <a:rPr lang="en-US" sz="1600" dirty="0" err="1"/>
                        <a:t>frcst</a:t>
                      </a:r>
                      <a:r>
                        <a:rPr lang="en-US" sz="1600" dirty="0"/>
                        <a:t> </a:t>
                      </a:r>
                    </a:p>
                  </p:txBody>
                </p:sp>
                <p:cxnSp>
                  <p:nvCxnSpPr>
                    <p:cNvPr id="24" name="Straight Arrow Connector 23">
                      <a:extLst>
                        <a:ext uri="{FF2B5EF4-FFF2-40B4-BE49-F238E27FC236}">
                          <a16:creationId xmlns:a16="http://schemas.microsoft.com/office/drawing/2014/main" id="{D88982E7-6566-B34F-AA9E-2D5591EF0EA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171059" y="2083113"/>
                      <a:ext cx="3512270" cy="2357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prstDash val="dash"/>
                      <a:tailEnd type="triangle"/>
                    </a:ln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81B0BAFF-3140-934A-BF7B-ECF8FA4588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15034" y="1893146"/>
                      <a:ext cx="110370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2-day </a:t>
                      </a:r>
                      <a:r>
                        <a:rPr lang="en-US" sz="1600" dirty="0" err="1"/>
                        <a:t>frcst</a:t>
                      </a:r>
                      <a:r>
                        <a:rPr lang="en-US" sz="1600" dirty="0"/>
                        <a:t> </a:t>
                      </a:r>
                    </a:p>
                  </p:txBody>
                </p: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B277593E-3530-8A4C-866E-CB38349130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33316" y="2414557"/>
                      <a:ext cx="0" cy="214535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Straight Connector 10">
                      <a:extLst>
                        <a:ext uri="{FF2B5EF4-FFF2-40B4-BE49-F238E27FC236}">
                          <a16:creationId xmlns:a16="http://schemas.microsoft.com/office/drawing/2014/main" id="{131C3052-88E9-D041-92B0-7F61B5B118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16161" y="2398399"/>
                      <a:ext cx="0" cy="214536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ED60C873-FA3C-864A-9371-C218B47B73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3434" y="2388816"/>
                      <a:ext cx="142803" cy="23071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EED8C5C1-E042-674C-8819-E73FCE0320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67343" y="2400187"/>
                      <a:ext cx="0" cy="214536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139DB268-F350-9E43-805E-E62AA96174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83329" y="1917892"/>
                      <a:ext cx="105721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7-day </a:t>
                      </a:r>
                      <a:r>
                        <a:rPr lang="en-US" sz="1600" dirty="0" err="1"/>
                        <a:t>frcst</a:t>
                      </a:r>
                      <a:endParaRPr lang="en-US" sz="1600" dirty="0"/>
                    </a:p>
                  </p:txBody>
                </p:sp>
                <p:cxnSp>
                  <p:nvCxnSpPr>
                    <p:cNvPr id="92" name="Straight Arrow Connector 91">
                      <a:extLst>
                        <a:ext uri="{FF2B5EF4-FFF2-40B4-BE49-F238E27FC236}">
                          <a16:creationId xmlns:a16="http://schemas.microsoft.com/office/drawing/2014/main" id="{A3DCB2F3-16CD-6748-ADCF-FE17464DFA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17651" y="2429529"/>
                      <a:ext cx="0" cy="522678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Straight Connector 93">
                      <a:extLst>
                        <a:ext uri="{FF2B5EF4-FFF2-40B4-BE49-F238E27FC236}">
                          <a16:creationId xmlns:a16="http://schemas.microsoft.com/office/drawing/2014/main" id="{3722048E-E153-DC4E-BC9C-26A0EDA8997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54954" y="2385859"/>
                      <a:ext cx="0" cy="214535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Straight Connector 94">
                      <a:extLst>
                        <a:ext uri="{FF2B5EF4-FFF2-40B4-BE49-F238E27FC236}">
                          <a16:creationId xmlns:a16="http://schemas.microsoft.com/office/drawing/2014/main" id="{2A057CE0-3FE7-FD4C-BB8F-22CB01B085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92667" y="2387647"/>
                      <a:ext cx="0" cy="214535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>
                      <a:extLst>
                        <a:ext uri="{FF2B5EF4-FFF2-40B4-BE49-F238E27FC236}">
                          <a16:creationId xmlns:a16="http://schemas.microsoft.com/office/drawing/2014/main" id="{68085868-1DC4-334D-ACA8-D98C266D82EF}"/>
                        </a:ext>
                      </a:extLst>
                    </p:cNvPr>
                    <p:cNvCxnSpPr>
                      <a:cxnSpLocks/>
                      <a:stCxn id="47" idx="1"/>
                    </p:cNvCxnSpPr>
                    <p:nvPr/>
                  </p:nvCxnSpPr>
                  <p:spPr>
                    <a:xfrm flipV="1">
                      <a:off x="1663434" y="2475373"/>
                      <a:ext cx="7081393" cy="28802"/>
                    </a:xfrm>
                    <a:prstGeom prst="line">
                      <a:avLst/>
                    </a:prstGeom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0F8C8688-2330-2444-90B5-BBB20D069E2D}"/>
                      </a:ext>
                    </a:extLst>
                  </p:cNvPr>
                  <p:cNvGrpSpPr/>
                  <p:nvPr/>
                </p:nvGrpSpPr>
                <p:grpSpPr>
                  <a:xfrm>
                    <a:off x="1305526" y="582247"/>
                    <a:ext cx="7439301" cy="1515200"/>
                    <a:chOff x="1305526" y="582247"/>
                    <a:chExt cx="7439301" cy="1515200"/>
                  </a:xfrm>
                </p:grpSpPr>
                <p:cxnSp>
                  <p:nvCxnSpPr>
                    <p:cNvPr id="109" name="Straight Connector 108">
                      <a:extLst>
                        <a:ext uri="{FF2B5EF4-FFF2-40B4-BE49-F238E27FC236}">
                          <a16:creationId xmlns:a16="http://schemas.microsoft.com/office/drawing/2014/main" id="{CED5F97B-9445-B041-A34F-511F3F4C36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305526" y="582247"/>
                      <a:ext cx="6497" cy="15152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1037F9C4-8F15-0A41-BE6D-9D4A0B0679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19035" y="1385745"/>
                      <a:ext cx="38504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/>
                        <a:t>0Z</a:t>
                      </a:r>
                    </a:p>
                  </p:txBody>
                </p:sp>
                <p:cxnSp>
                  <p:nvCxnSpPr>
                    <p:cNvPr id="50" name="Straight Connector 49">
                      <a:extLst>
                        <a:ext uri="{FF2B5EF4-FFF2-40B4-BE49-F238E27FC236}">
                          <a16:creationId xmlns:a16="http://schemas.microsoft.com/office/drawing/2014/main" id="{7A1862D1-28B1-D74D-A004-03DA78C062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27396" y="1703357"/>
                      <a:ext cx="0" cy="214535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6F0301A4-F326-AC46-A2AA-D65D047CB0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30309" y="1408726"/>
                      <a:ext cx="48923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/>
                        <a:t>12Z</a:t>
                      </a:r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9FBECBDD-3351-A648-847E-D6E27A2A19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57514" y="1677616"/>
                      <a:ext cx="142803" cy="23071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6D57A6F4-A1CB-5245-A8B1-657044738E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561423" y="1688987"/>
                      <a:ext cx="0" cy="214536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0ED8ED68-FCDE-4B49-8358-360A9A4575D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54954" y="1694979"/>
                      <a:ext cx="0" cy="214535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BE0B41B7-8645-D147-A512-049E4A6656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07914" y="1694979"/>
                      <a:ext cx="0" cy="214535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6" name="TextBox 135">
                      <a:extLst>
                        <a:ext uri="{FF2B5EF4-FFF2-40B4-BE49-F238E27FC236}">
                          <a16:creationId xmlns:a16="http://schemas.microsoft.com/office/drawing/2014/main" id="{5282799C-CE4B-1E4D-A0CF-980762AF05A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0366" y="1222596"/>
                      <a:ext cx="94724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/>
                        <a:t>Nowcast </a:t>
                      </a:r>
                    </a:p>
                  </p:txBody>
                </p:sp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6B8230D5-BB16-AA48-8332-D0B78609EB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47443" y="1239824"/>
                      <a:ext cx="111941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1-day </a:t>
                      </a:r>
                      <a:r>
                        <a:rPr lang="en-US" sz="1600" dirty="0" err="1"/>
                        <a:t>frcst</a:t>
                      </a:r>
                      <a:r>
                        <a:rPr lang="en-US" sz="1600" dirty="0"/>
                        <a:t> </a:t>
                      </a:r>
                    </a:p>
                  </p:txBody>
                </p:sp>
                <p:cxnSp>
                  <p:nvCxnSpPr>
                    <p:cNvPr id="139" name="Straight Connector 138">
                      <a:extLst>
                        <a:ext uri="{FF2B5EF4-FFF2-40B4-BE49-F238E27FC236}">
                          <a16:creationId xmlns:a16="http://schemas.microsoft.com/office/drawing/2014/main" id="{F2E7A066-6950-B548-984F-37FE4D7220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89674" y="1705139"/>
                      <a:ext cx="0" cy="214535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Straight Arrow Connector 139">
                      <a:extLst>
                        <a:ext uri="{FF2B5EF4-FFF2-40B4-BE49-F238E27FC236}">
                          <a16:creationId xmlns:a16="http://schemas.microsoft.com/office/drawing/2014/main" id="{C3515D7D-7E8C-1848-8B90-5EBAED1C92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171059" y="1412553"/>
                      <a:ext cx="3512270" cy="2357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prstDash val="dash"/>
                      <a:tailEnd type="triangle"/>
                    </a:ln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0C4175EF-F560-5942-A5CC-80DC15F4738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83329" y="1247332"/>
                      <a:ext cx="105721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7-day </a:t>
                      </a:r>
                      <a:r>
                        <a:rPr lang="en-US" sz="1600" dirty="0" err="1"/>
                        <a:t>frcst</a:t>
                      </a:r>
                      <a:endParaRPr lang="en-US" sz="1600" dirty="0"/>
                    </a:p>
                  </p:txBody>
                </p:sp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ED2488CE-1CCB-0243-A776-B09033143702}"/>
                        </a:ext>
                      </a:extLst>
                    </p:cNvPr>
                    <p:cNvCxnSpPr>
                      <a:cxnSpLocks/>
                      <a:stCxn id="52" idx="1"/>
                    </p:cNvCxnSpPr>
                    <p:nvPr/>
                  </p:nvCxnSpPr>
                  <p:spPr>
                    <a:xfrm>
                      <a:off x="2557514" y="1792975"/>
                      <a:ext cx="6187313" cy="46536"/>
                    </a:xfrm>
                    <a:prstGeom prst="line">
                      <a:avLst/>
                    </a:prstGeom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21C5FCCE-6702-9A42-83B7-746BD58750D0}"/>
                      </a:ext>
                    </a:extLst>
                  </p:cNvPr>
                  <p:cNvGrpSpPr/>
                  <p:nvPr/>
                </p:nvGrpSpPr>
                <p:grpSpPr>
                  <a:xfrm>
                    <a:off x="2211556" y="521336"/>
                    <a:ext cx="6559465" cy="844089"/>
                    <a:chOff x="2211556" y="521336"/>
                    <a:chExt cx="6559465" cy="844089"/>
                  </a:xfrm>
                </p:grpSpPr>
                <p:cxnSp>
                  <p:nvCxnSpPr>
                    <p:cNvPr id="108" name="Straight Connector 107">
                      <a:extLst>
                        <a:ext uri="{FF2B5EF4-FFF2-40B4-BE49-F238E27FC236}">
                          <a16:creationId xmlns:a16="http://schemas.microsoft.com/office/drawing/2014/main" id="{BD9CAF77-8AFB-C54C-84AB-1EAADEAA3DED}"/>
                        </a:ext>
                      </a:extLst>
                    </p:cNvPr>
                    <p:cNvCxnSpPr>
                      <a:cxnSpLocks/>
                      <a:endCxn id="48" idx="0"/>
                    </p:cNvCxnSpPr>
                    <p:nvPr/>
                  </p:nvCxnSpPr>
                  <p:spPr>
                    <a:xfrm flipH="1">
                      <a:off x="2211556" y="561927"/>
                      <a:ext cx="6584" cy="80349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80DC8E72-37A3-4248-9684-760EDBEFE1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72369" y="521336"/>
                      <a:ext cx="94724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/>
                        <a:t>Nowcast </a:t>
                      </a:r>
                    </a:p>
                  </p:txBody>
                </p:sp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1D415009-6C11-8245-974D-FFBB2F3982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53755" y="725345"/>
                      <a:ext cx="38504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/>
                        <a:t>0Z</a:t>
                      </a:r>
                    </a:p>
                  </p:txBody>
                </p:sp>
                <p:cxnSp>
                  <p:nvCxnSpPr>
                    <p:cNvPr id="127" name="Straight Connector 126">
                      <a:extLst>
                        <a:ext uri="{FF2B5EF4-FFF2-40B4-BE49-F238E27FC236}">
                          <a16:creationId xmlns:a16="http://schemas.microsoft.com/office/drawing/2014/main" id="{760CFE1E-F58B-584C-A106-1AF496C1D7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62116" y="1022637"/>
                      <a:ext cx="0" cy="214535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8" name="Rectangle 127">
                      <a:extLst>
                        <a:ext uri="{FF2B5EF4-FFF2-40B4-BE49-F238E27FC236}">
                          <a16:creationId xmlns:a16="http://schemas.microsoft.com/office/drawing/2014/main" id="{516F2036-08C4-7646-9991-E4E0409BA4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2234" y="996896"/>
                      <a:ext cx="142803" cy="23071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" name="TextBox 129">
                      <a:extLst>
                        <a:ext uri="{FF2B5EF4-FFF2-40B4-BE49-F238E27FC236}">
                          <a16:creationId xmlns:a16="http://schemas.microsoft.com/office/drawing/2014/main" id="{E1D983D5-5FD9-0249-98F2-6023C566A9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89572" y="748468"/>
                      <a:ext cx="38504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/>
                        <a:t>0Z</a:t>
                      </a:r>
                    </a:p>
                  </p:txBody>
                </p:sp>
                <p:cxnSp>
                  <p:nvCxnSpPr>
                    <p:cNvPr id="131" name="Straight Connector 130">
                      <a:extLst>
                        <a:ext uri="{FF2B5EF4-FFF2-40B4-BE49-F238E27FC236}">
                          <a16:creationId xmlns:a16="http://schemas.microsoft.com/office/drawing/2014/main" id="{CE988125-1BC6-E344-94F9-45641B4588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89674" y="1014259"/>
                      <a:ext cx="0" cy="214535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Straight Arrow Connector 141">
                      <a:extLst>
                        <a:ext uri="{FF2B5EF4-FFF2-40B4-BE49-F238E27FC236}">
                          <a16:creationId xmlns:a16="http://schemas.microsoft.com/office/drawing/2014/main" id="{DE50D791-75D6-2241-B47D-FAEE91FC9D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01539" y="721673"/>
                      <a:ext cx="3512270" cy="2357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prstDash val="dash"/>
                      <a:tailEnd type="triangle"/>
                    </a:ln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3" name="TextBox 142">
                      <a:extLst>
                        <a:ext uri="{FF2B5EF4-FFF2-40B4-BE49-F238E27FC236}">
                          <a16:creationId xmlns:a16="http://schemas.microsoft.com/office/drawing/2014/main" id="{F661B596-B3FE-164A-93FE-41182DEE88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13809" y="556452"/>
                      <a:ext cx="105721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7-day </a:t>
                      </a:r>
                      <a:r>
                        <a:rPr lang="en-US" sz="1600" dirty="0" err="1"/>
                        <a:t>frcst</a:t>
                      </a:r>
                      <a:endParaRPr lang="en-US" sz="1600" dirty="0"/>
                    </a:p>
                  </p:txBody>
                </p:sp>
                <p:cxnSp>
                  <p:nvCxnSpPr>
                    <p:cNvPr id="146" name="Straight Connector 145">
                      <a:extLst>
                        <a:ext uri="{FF2B5EF4-FFF2-40B4-BE49-F238E27FC236}">
                          <a16:creationId xmlns:a16="http://schemas.microsoft.com/office/drawing/2014/main" id="{5DB02253-6A94-7A44-AAE8-54CC71DE1A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85983" y="1008267"/>
                      <a:ext cx="0" cy="214536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Connector 146">
                      <a:extLst>
                        <a:ext uri="{FF2B5EF4-FFF2-40B4-BE49-F238E27FC236}">
                          <a16:creationId xmlns:a16="http://schemas.microsoft.com/office/drawing/2014/main" id="{134223FF-3B90-C147-B020-2875375FCE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32474" y="1014259"/>
                      <a:ext cx="0" cy="214535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D6B6D09E-6614-8E48-9A0F-E089747C537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85983" y="1131957"/>
                      <a:ext cx="5254558" cy="9091"/>
                    </a:xfrm>
                    <a:prstGeom prst="line">
                      <a:avLst/>
                    </a:prstGeom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926E5620-7EAD-E24E-BAEE-A1B1A1D1AE02}"/>
                  </a:ext>
                </a:extLst>
              </p:cNvPr>
              <p:cNvSpPr txBox="1"/>
              <p:nvPr/>
            </p:nvSpPr>
            <p:spPr>
              <a:xfrm>
                <a:off x="3093028" y="2089173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12Z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7508CF2-6F47-AE49-8C0E-5D1B75EBE780}"/>
                  </a:ext>
                </a:extLst>
              </p:cNvPr>
              <p:cNvSpPr txBox="1"/>
              <p:nvPr/>
            </p:nvSpPr>
            <p:spPr>
              <a:xfrm>
                <a:off x="2692187" y="2769327"/>
                <a:ext cx="3850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0Z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491DE40-FECC-1141-8D81-801441C21339}"/>
                  </a:ext>
                </a:extLst>
              </p:cNvPr>
              <p:cNvSpPr txBox="1"/>
              <p:nvPr/>
            </p:nvSpPr>
            <p:spPr>
              <a:xfrm>
                <a:off x="3601360" y="2780838"/>
                <a:ext cx="3850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0Z</a:t>
                </a: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0CE46A2A-F9AF-9840-9C8A-47665BC665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51805" y="1897448"/>
                <a:ext cx="6586" cy="17916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0382E97-0719-9C4C-9503-2C39B24B4F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86525" y="1927928"/>
                <a:ext cx="6586" cy="17916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390362B-B9A9-B94F-820A-94016930BB71}"/>
                </a:ext>
              </a:extLst>
            </p:cNvPr>
            <p:cNvSpPr txBox="1"/>
            <p:nvPr/>
          </p:nvSpPr>
          <p:spPr>
            <a:xfrm>
              <a:off x="1187209" y="2497393"/>
              <a:ext cx="385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0Z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4E188B4-8699-144D-817B-ED130886B2D0}"/>
                </a:ext>
              </a:extLst>
            </p:cNvPr>
            <p:cNvSpPr txBox="1"/>
            <p:nvPr/>
          </p:nvSpPr>
          <p:spPr>
            <a:xfrm>
              <a:off x="1609904" y="2480786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12Z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5526740-322C-7B44-8D50-D9DD525751B6}"/>
                </a:ext>
              </a:extLst>
            </p:cNvPr>
            <p:cNvSpPr txBox="1"/>
            <p:nvPr/>
          </p:nvSpPr>
          <p:spPr>
            <a:xfrm>
              <a:off x="2082587" y="2505167"/>
              <a:ext cx="385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0Z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5FC75B7F-556B-7B42-8E80-76E546744278}"/>
                </a:ext>
              </a:extLst>
            </p:cNvPr>
            <p:cNvSpPr txBox="1"/>
            <p:nvPr/>
          </p:nvSpPr>
          <p:spPr>
            <a:xfrm>
              <a:off x="3022240" y="2496358"/>
              <a:ext cx="38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0Z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0B5706D-AF80-8445-830D-EC71FB722364}"/>
                </a:ext>
              </a:extLst>
            </p:cNvPr>
            <p:cNvSpPr txBox="1"/>
            <p:nvPr/>
          </p:nvSpPr>
          <p:spPr>
            <a:xfrm>
              <a:off x="3946800" y="2506518"/>
              <a:ext cx="38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0Z</a:t>
              </a:r>
            </a:p>
          </p:txBody>
        </p:sp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F9F853B2-694B-F54E-914F-241768E41B27}"/>
              </a:ext>
            </a:extLst>
          </p:cNvPr>
          <p:cNvCxnSpPr>
            <a:cxnSpLocks/>
          </p:cNvCxnSpPr>
          <p:nvPr/>
        </p:nvCxnSpPr>
        <p:spPr>
          <a:xfrm flipH="1">
            <a:off x="4081165" y="2750535"/>
            <a:ext cx="17869" cy="6784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>
            <a:extLst>
              <a:ext uri="{FF2B5EF4-FFF2-40B4-BE49-F238E27FC236}">
                <a16:creationId xmlns:a16="http://schemas.microsoft.com/office/drawing/2014/main" id="{0FCFDF32-3EE4-5942-B07C-767D94E25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29" y="1025090"/>
            <a:ext cx="843636" cy="84363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F47EA63-EE2E-F940-8C6F-1B9F1A92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63" y="3787260"/>
            <a:ext cx="785059" cy="7526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6C717-E38D-E040-B77B-192D454B1688}"/>
              </a:ext>
            </a:extLst>
          </p:cNvPr>
          <p:cNvSpPr txBox="1"/>
          <p:nvPr/>
        </p:nvSpPr>
        <p:spPr>
          <a:xfrm>
            <a:off x="47248" y="4987548"/>
            <a:ext cx="3389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Regional HYCOM IC used for</a:t>
            </a:r>
          </a:p>
          <a:p>
            <a:r>
              <a:rPr lang="en-US" dirty="0">
                <a:solidFill>
                  <a:srgbClr val="00B050"/>
                </a:solidFill>
              </a:rPr>
              <a:t>2019 Operational HMON/HYCOM</a:t>
            </a:r>
          </a:p>
          <a:p>
            <a:r>
              <a:rPr lang="en-US" dirty="0">
                <a:solidFill>
                  <a:srgbClr val="C00000"/>
                </a:solidFill>
              </a:rPr>
              <a:t>2019 Experimental HWRF/HYCOM</a:t>
            </a:r>
          </a:p>
          <a:p>
            <a:r>
              <a:rPr lang="en-US" dirty="0">
                <a:solidFill>
                  <a:srgbClr val="C00000"/>
                </a:solidFill>
              </a:rPr>
              <a:t>2019 Experimental HWRF/POM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B78CA6-EDE8-FC44-A4C2-39334FC55316}"/>
              </a:ext>
            </a:extLst>
          </p:cNvPr>
          <p:cNvSpPr txBox="1"/>
          <p:nvPr/>
        </p:nvSpPr>
        <p:spPr>
          <a:xfrm>
            <a:off x="-81812" y="6323853"/>
            <a:ext cx="887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dirty="0">
                <a:solidFill>
                  <a:srgbClr val="00B050"/>
                </a:solidFill>
              </a:rPr>
              <a:t>2019 Operational HWRF/POM initialized with ocean climatology modified by feature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3AB2D-7071-324D-B198-C466799D06E8}"/>
              </a:ext>
            </a:extLst>
          </p:cNvPr>
          <p:cNvSpPr txBox="1"/>
          <p:nvPr/>
        </p:nvSpPr>
        <p:spPr>
          <a:xfrm>
            <a:off x="5747452" y="3554548"/>
            <a:ext cx="3051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2020 Experimental - RTOFS-DA</a:t>
            </a:r>
          </a:p>
        </p:txBody>
      </p:sp>
    </p:spTree>
    <p:extLst>
      <p:ext uri="{BB962C8B-B14F-4D97-AF65-F5344CB8AC3E}">
        <p14:creationId xmlns:p14="http://schemas.microsoft.com/office/powerpoint/2010/main" val="377660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731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Hurricane </a:t>
            </a:r>
            <a:r>
              <a:rPr lang="en-US" sz="2000" b="1" dirty="0" err="1"/>
              <a:t>Hermine</a:t>
            </a:r>
            <a:r>
              <a:rPr lang="en-US" sz="2000" b="1" dirty="0"/>
              <a:t> Response: CINAR/MARACOOS Glider Fleet Launched, 9/2016</a:t>
            </a:r>
          </a:p>
        </p:txBody>
      </p:sp>
      <p:pic>
        <p:nvPicPr>
          <p:cNvPr id="6" name="Picture 5" descr="ru30_jet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5" b="5714"/>
          <a:stretch/>
        </p:blipFill>
        <p:spPr>
          <a:xfrm>
            <a:off x="4241800" y="4471416"/>
            <a:ext cx="5249672" cy="1747391"/>
          </a:xfrm>
          <a:prstGeom prst="rect">
            <a:avLst/>
          </a:prstGeom>
        </p:spPr>
      </p:pic>
      <p:pic>
        <p:nvPicPr>
          <p:cNvPr id="7" name="Picture 6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 b="6191"/>
          <a:stretch/>
        </p:blipFill>
        <p:spPr>
          <a:xfrm>
            <a:off x="4241800" y="2350009"/>
            <a:ext cx="5249672" cy="1739891"/>
          </a:xfrm>
          <a:prstGeom prst="rect">
            <a:avLst/>
          </a:prstGeom>
        </p:spPr>
      </p:pic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201169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Glider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949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GOFS 3.0 (HYCOM)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RTOFS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F24629-5818-6F45-A328-AE04FA5762BD}"/>
              </a:ext>
            </a:extLst>
          </p:cNvPr>
          <p:cNvSpPr txBox="1"/>
          <p:nvPr/>
        </p:nvSpPr>
        <p:spPr>
          <a:xfrm>
            <a:off x="150618" y="6061500"/>
            <a:ext cx="8752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Forecast Models Lack an Essential Ocean Feature -  Cold Pool</a:t>
            </a:r>
          </a:p>
          <a:p>
            <a:r>
              <a:rPr lang="en-US" sz="2400" dirty="0"/>
              <a:t>Glider data rejected for assimilation – too far from the model “truth”</a:t>
            </a:r>
          </a:p>
        </p:txBody>
      </p:sp>
    </p:spTree>
    <p:extLst>
      <p:ext uri="{BB962C8B-B14F-4D97-AF65-F5344CB8AC3E}">
        <p14:creationId xmlns:p14="http://schemas.microsoft.com/office/powerpoint/2010/main" val="53450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443D3C-A6D3-A749-A366-E2F88CDD3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54237" cy="6036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B85067-FFB4-6B4E-AA7D-2C6C89D3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346" y="2182105"/>
            <a:ext cx="4750434" cy="1168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A2834F-995B-5B44-A200-6D1E60A7A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346" y="3342164"/>
            <a:ext cx="4750434" cy="1168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FC4CA5-0F3D-0248-80B6-81A203765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566" y="4502222"/>
            <a:ext cx="4750434" cy="1168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81B40-BBC4-9B4F-98C1-BBB0DF219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263" y="5664355"/>
            <a:ext cx="4650028" cy="1125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A81BBB-BE44-DF4C-902E-8AB3D212C4D6}"/>
              </a:ext>
            </a:extLst>
          </p:cNvPr>
          <p:cNvSpPr txBox="1"/>
          <p:nvPr/>
        </p:nvSpPr>
        <p:spPr>
          <a:xfrm>
            <a:off x="4733795" y="2775011"/>
            <a:ext cx="7537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Glider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4EB56-B313-0749-9263-2762D2D3BFAB}"/>
              </a:ext>
            </a:extLst>
          </p:cNvPr>
          <p:cNvSpPr txBox="1"/>
          <p:nvPr/>
        </p:nvSpPr>
        <p:spPr>
          <a:xfrm>
            <a:off x="4733795" y="3969802"/>
            <a:ext cx="14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Doppio 4DVar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6D6DE-0BBE-D04D-AFE8-54A86748BB18}"/>
              </a:ext>
            </a:extLst>
          </p:cNvPr>
          <p:cNvSpPr txBox="1"/>
          <p:nvPr/>
        </p:nvSpPr>
        <p:spPr>
          <a:xfrm>
            <a:off x="4703466" y="5124932"/>
            <a:ext cx="1310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GOFS 3DVar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2C9654-4E3D-5541-B040-C720809BB214}"/>
              </a:ext>
            </a:extLst>
          </p:cNvPr>
          <p:cNvSpPr txBox="1"/>
          <p:nvPr/>
        </p:nvSpPr>
        <p:spPr>
          <a:xfrm>
            <a:off x="4703466" y="6268491"/>
            <a:ext cx="77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RTOFS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148BB6-80AD-D341-B796-8D11790B2676}"/>
              </a:ext>
            </a:extLst>
          </p:cNvPr>
          <p:cNvCxnSpPr>
            <a:cxnSpLocks/>
          </p:cNvCxnSpPr>
          <p:nvPr/>
        </p:nvCxnSpPr>
        <p:spPr>
          <a:xfrm>
            <a:off x="4935415" y="410308"/>
            <a:ext cx="77460" cy="1259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1503B9-BFE0-CB47-B81E-BFC0E00EF75C}"/>
              </a:ext>
            </a:extLst>
          </p:cNvPr>
          <p:cNvCxnSpPr>
            <a:cxnSpLocks/>
          </p:cNvCxnSpPr>
          <p:nvPr/>
        </p:nvCxnSpPr>
        <p:spPr>
          <a:xfrm flipH="1">
            <a:off x="4302369" y="1669671"/>
            <a:ext cx="710506" cy="20282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C675DB4-3A3D-0D4C-9E9C-B57B8A3E03A1}"/>
              </a:ext>
            </a:extLst>
          </p:cNvPr>
          <p:cNvSpPr txBox="1"/>
          <p:nvPr/>
        </p:nvSpPr>
        <p:spPr>
          <a:xfrm>
            <a:off x="0" y="6057845"/>
            <a:ext cx="4509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ocean models have a Cold Pool.</a:t>
            </a:r>
          </a:p>
          <a:p>
            <a:r>
              <a:rPr lang="en-US" sz="2400" dirty="0"/>
              <a:t>Glider data is assimilated.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24B765-ABF7-1241-A443-8F6F89BB3DB1}"/>
              </a:ext>
            </a:extLst>
          </p:cNvPr>
          <p:cNvSpPr txBox="1"/>
          <p:nvPr/>
        </p:nvSpPr>
        <p:spPr>
          <a:xfrm>
            <a:off x="7434364" y="211419"/>
            <a:ext cx="16617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2019</a:t>
            </a:r>
          </a:p>
          <a:p>
            <a:r>
              <a:rPr lang="en-US" sz="2800" b="1" dirty="0"/>
              <a:t>Hurricane Season Gliders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1B1F0F0-CF12-E945-B3F6-3160C933ED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3868" b="3262"/>
          <a:stretch/>
        </p:blipFill>
        <p:spPr>
          <a:xfrm>
            <a:off x="22032" y="410309"/>
            <a:ext cx="2040651" cy="440370"/>
          </a:xfrm>
          <a:prstGeom prst="rect">
            <a:avLst/>
          </a:prstGeom>
        </p:spPr>
      </p:pic>
      <p:sp>
        <p:nvSpPr>
          <p:cNvPr id="29" name="Bent Arrow 28">
            <a:extLst>
              <a:ext uri="{FF2B5EF4-FFF2-40B4-BE49-F238E27FC236}">
                <a16:creationId xmlns:a16="http://schemas.microsoft.com/office/drawing/2014/main" id="{B62BAED1-F25F-C14E-824E-7EB484CBD428}"/>
              </a:ext>
            </a:extLst>
          </p:cNvPr>
          <p:cNvSpPr/>
          <p:nvPr/>
        </p:nvSpPr>
        <p:spPr>
          <a:xfrm rot="5400000">
            <a:off x="5337041" y="893577"/>
            <a:ext cx="932933" cy="1248481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23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9EC0F-E0C5-8546-B43A-6C85B4FBD5DA}"/>
              </a:ext>
            </a:extLst>
          </p:cNvPr>
          <p:cNvSpPr txBox="1"/>
          <p:nvPr/>
        </p:nvSpPr>
        <p:spPr>
          <a:xfrm>
            <a:off x="0" y="5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Slab Lagged Inertial Model (SLIM) – Irene Test Case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186C6-3471-F341-8F17-AB12630E83E6}"/>
              </a:ext>
            </a:extLst>
          </p:cNvPr>
          <p:cNvSpPr txBox="1"/>
          <p:nvPr/>
        </p:nvSpPr>
        <p:spPr>
          <a:xfrm>
            <a:off x="318037" y="2788465"/>
            <a:ext cx="364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Inertial</a:t>
            </a:r>
            <a:r>
              <a:rPr lang="en-US" dirty="0"/>
              <a:t> Response =  Forcing - Friction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6A8289-368D-8947-BBAF-09BA2969DD78}"/>
              </a:ext>
            </a:extLst>
          </p:cNvPr>
          <p:cNvSpPr txBox="1"/>
          <p:nvPr/>
        </p:nvSpPr>
        <p:spPr>
          <a:xfrm>
            <a:off x="445649" y="655958"/>
            <a:ext cx="4040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Governing Equations – Wind Forced </a:t>
            </a:r>
            <a:r>
              <a:rPr lang="en-US" b="1" u="sng" dirty="0"/>
              <a:t>Slab</a:t>
            </a:r>
            <a:r>
              <a:rPr lang="en-US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40E36C-9626-3E42-998B-748E85A7CDB8}"/>
              </a:ext>
            </a:extLst>
          </p:cNvPr>
          <p:cNvSpPr/>
          <p:nvPr/>
        </p:nvSpPr>
        <p:spPr>
          <a:xfrm>
            <a:off x="285241" y="529020"/>
            <a:ext cx="4175247" cy="2701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672B0-2112-044B-A57D-BB60296189D3}"/>
              </a:ext>
            </a:extLst>
          </p:cNvPr>
          <p:cNvSpPr txBox="1"/>
          <p:nvPr/>
        </p:nvSpPr>
        <p:spPr>
          <a:xfrm>
            <a:off x="4745729" y="583410"/>
            <a:ext cx="4232728" cy="25853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Pollard &amp; Millard, 1970: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Given a wind time series and a slab Mixed Layer Depth (MLD), estimate the velocity of the inertial oscillations.</a:t>
            </a:r>
          </a:p>
          <a:p>
            <a:endParaRPr lang="en-US" dirty="0"/>
          </a:p>
          <a:p>
            <a:r>
              <a:rPr lang="en-US" dirty="0"/>
              <a:t>Cliff Watkins et al., 2020: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Given a wind time series and an inertial velocity time series from HF Radar, estimate the Mixed Layer Depth (MLD).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9948A2E-EB17-AD4A-B1AD-CD47B214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57" y="1008917"/>
            <a:ext cx="2768192" cy="1762653"/>
          </a:xfrm>
          <a:prstGeom prst="rect">
            <a:avLst/>
          </a:prstGeom>
        </p:spPr>
      </p:pic>
      <p:pic>
        <p:nvPicPr>
          <p:cNvPr id="26" name="Picture 25" descr="ru16_irene_comparison.png">
            <a:extLst>
              <a:ext uri="{FF2B5EF4-FFF2-40B4-BE49-F238E27FC236}">
                <a16:creationId xmlns:a16="http://schemas.microsoft.com/office/drawing/2014/main" id="{EE4827D7-FD79-8641-B04B-AADAD3E24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1" y="3300414"/>
            <a:ext cx="8512629" cy="3461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1FD4A8-6192-714E-B6A8-0FB0D835295E}"/>
              </a:ext>
            </a:extLst>
          </p:cNvPr>
          <p:cNvSpPr txBox="1"/>
          <p:nvPr/>
        </p:nvSpPr>
        <p:spPr>
          <a:xfrm>
            <a:off x="957311" y="5467526"/>
            <a:ext cx="1899366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MARACOOS HFR +</a:t>
            </a:r>
          </a:p>
          <a:p>
            <a:r>
              <a:rPr lang="en-US" dirty="0">
                <a:solidFill>
                  <a:schemeClr val="bg1"/>
                </a:solidFill>
              </a:rPr>
              <a:t>NARR Winds + </a:t>
            </a:r>
          </a:p>
          <a:p>
            <a:r>
              <a:rPr lang="en-US">
                <a:solidFill>
                  <a:schemeClr val="bg1"/>
                </a:solidFill>
              </a:rPr>
              <a:t>SLIM = MLD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0C0FDC-B2BE-404C-ACE4-09B1720FA4F9}"/>
              </a:ext>
            </a:extLst>
          </p:cNvPr>
          <p:cNvSpPr txBox="1"/>
          <p:nvPr/>
        </p:nvSpPr>
        <p:spPr>
          <a:xfrm>
            <a:off x="957311" y="3523149"/>
            <a:ext cx="1997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Irene Glider MLD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39B7C9-BA33-4348-9E81-A029554ED9CE}"/>
              </a:ext>
            </a:extLst>
          </p:cNvPr>
          <p:cNvCxnSpPr>
            <a:cxnSpLocks/>
          </p:cNvCxnSpPr>
          <p:nvPr/>
        </p:nvCxnSpPr>
        <p:spPr>
          <a:xfrm>
            <a:off x="5817067" y="3993219"/>
            <a:ext cx="0" cy="237296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F90A2C8-597C-8B45-B176-75F886A14EFD}"/>
              </a:ext>
            </a:extLst>
          </p:cNvPr>
          <p:cNvSpPr txBox="1"/>
          <p:nvPr/>
        </p:nvSpPr>
        <p:spPr>
          <a:xfrm>
            <a:off x="5248498" y="6366187"/>
            <a:ext cx="1137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Eye passage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D60BEF-99DE-8840-B939-0703F1F5BED4}"/>
              </a:ext>
            </a:extLst>
          </p:cNvPr>
          <p:cNvCxnSpPr>
            <a:cxnSpLocks/>
          </p:cNvCxnSpPr>
          <p:nvPr/>
        </p:nvCxnSpPr>
        <p:spPr>
          <a:xfrm flipV="1">
            <a:off x="2856677" y="4347740"/>
            <a:ext cx="766926" cy="11197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B9B5C7A-E346-D448-A21F-B67D7DD7D4FC}"/>
              </a:ext>
            </a:extLst>
          </p:cNvPr>
          <p:cNvCxnSpPr>
            <a:cxnSpLocks/>
          </p:cNvCxnSpPr>
          <p:nvPr/>
        </p:nvCxnSpPr>
        <p:spPr>
          <a:xfrm>
            <a:off x="2880178" y="3747923"/>
            <a:ext cx="557503" cy="39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60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ipped_irene_64.png">
            <a:extLst>
              <a:ext uri="{FF2B5EF4-FFF2-40B4-BE49-F238E27FC236}">
                <a16:creationId xmlns:a16="http://schemas.microsoft.com/office/drawing/2014/main" id="{010EFC86-C094-C442-92CA-9CF008C4E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4" y="325409"/>
            <a:ext cx="3515289" cy="2941364"/>
          </a:xfrm>
          <a:prstGeom prst="rect">
            <a:avLst/>
          </a:prstGeom>
        </p:spPr>
      </p:pic>
      <p:pic>
        <p:nvPicPr>
          <p:cNvPr id="5" name="Picture 4" descr="flipped_irene_66.png">
            <a:extLst>
              <a:ext uri="{FF2B5EF4-FFF2-40B4-BE49-F238E27FC236}">
                <a16:creationId xmlns:a16="http://schemas.microsoft.com/office/drawing/2014/main" id="{1D379A67-3D2C-7242-B3F0-4795EA59E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65" y="449536"/>
            <a:ext cx="3515289" cy="2941364"/>
          </a:xfrm>
          <a:prstGeom prst="rect">
            <a:avLst/>
          </a:prstGeom>
        </p:spPr>
      </p:pic>
      <p:pic>
        <p:nvPicPr>
          <p:cNvPr id="6" name="Picture 5" descr="flipped_irene_68.png">
            <a:extLst>
              <a:ext uri="{FF2B5EF4-FFF2-40B4-BE49-F238E27FC236}">
                <a16:creationId xmlns:a16="http://schemas.microsoft.com/office/drawing/2014/main" id="{30EE686E-8D30-274F-8602-6980F1E82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7" y="3547304"/>
            <a:ext cx="3515289" cy="2941364"/>
          </a:xfrm>
          <a:prstGeom prst="rect">
            <a:avLst/>
          </a:prstGeom>
        </p:spPr>
      </p:pic>
      <p:pic>
        <p:nvPicPr>
          <p:cNvPr id="7" name="Picture 6" descr="flipped_irene_70.png">
            <a:extLst>
              <a:ext uri="{FF2B5EF4-FFF2-40B4-BE49-F238E27FC236}">
                <a16:creationId xmlns:a16="http://schemas.microsoft.com/office/drawing/2014/main" id="{985C6290-2CEB-3748-B367-8B1F010CF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65" y="3469102"/>
            <a:ext cx="3515289" cy="2941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F3F7B7-973E-E04B-A05F-A40AD9687CD4}"/>
              </a:ext>
            </a:extLst>
          </p:cNvPr>
          <p:cNvSpPr txBox="1"/>
          <p:nvPr/>
        </p:nvSpPr>
        <p:spPr>
          <a:xfrm>
            <a:off x="0" y="6488668"/>
            <a:ext cx="301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Cliff Watkins, Thesis Chapter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6245A-7895-EA43-9216-2B20C56A2372}"/>
              </a:ext>
            </a:extLst>
          </p:cNvPr>
          <p:cNvSpPr txBox="1"/>
          <p:nvPr/>
        </p:nvSpPr>
        <p:spPr>
          <a:xfrm>
            <a:off x="0" y="-12129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Mixed Layer Depth from HF Radar Inertial Response &amp; Wind Forecast</a:t>
            </a:r>
          </a:p>
          <a:p>
            <a:pPr algn="ctr"/>
            <a:r>
              <a:rPr lang="en-US" sz="2000" dirty="0"/>
              <a:t>Hurricane Irene</a:t>
            </a:r>
          </a:p>
          <a:p>
            <a:pPr algn="ctr"/>
            <a:r>
              <a:rPr lang="en-US" sz="2000" dirty="0"/>
              <a:t>         Ahead-of-Eye-Center</a:t>
            </a:r>
          </a:p>
          <a:p>
            <a:pPr algn="ctr"/>
            <a:r>
              <a:rPr lang="en-US" sz="2000" dirty="0"/>
              <a:t>     MLD Co-evolution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6845D7-068B-D64A-BC82-F12ACD62EFFE}"/>
              </a:ext>
            </a:extLst>
          </p:cNvPr>
          <p:cNvSpPr txBox="1"/>
          <p:nvPr/>
        </p:nvSpPr>
        <p:spPr>
          <a:xfrm>
            <a:off x="1574895" y="2416013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Aug 27</a:t>
            </a:r>
          </a:p>
          <a:p>
            <a:pPr algn="ctr"/>
            <a:r>
              <a:rPr lang="en-US" dirty="0"/>
              <a:t>00:00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144BDC-E3BF-B843-99BE-0D4ED428F73C}"/>
              </a:ext>
            </a:extLst>
          </p:cNvPr>
          <p:cNvSpPr txBox="1"/>
          <p:nvPr/>
        </p:nvSpPr>
        <p:spPr>
          <a:xfrm>
            <a:off x="7431780" y="2620442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Aug 27</a:t>
            </a:r>
          </a:p>
          <a:p>
            <a:pPr algn="ctr"/>
            <a:r>
              <a:rPr lang="en-US" dirty="0"/>
              <a:t>12:00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629911-6F53-B942-8E69-8CFFFD26751B}"/>
              </a:ext>
            </a:extLst>
          </p:cNvPr>
          <p:cNvSpPr txBox="1"/>
          <p:nvPr/>
        </p:nvSpPr>
        <p:spPr>
          <a:xfrm>
            <a:off x="2410380" y="5702281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Aug 28</a:t>
            </a:r>
          </a:p>
          <a:p>
            <a:pPr algn="ctr"/>
            <a:r>
              <a:rPr lang="en-US" dirty="0"/>
              <a:t>00:00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FA4DE-83F8-5A48-B4A5-F53E0C9BDEFB}"/>
              </a:ext>
            </a:extLst>
          </p:cNvPr>
          <p:cNvSpPr txBox="1"/>
          <p:nvPr/>
        </p:nvSpPr>
        <p:spPr>
          <a:xfrm>
            <a:off x="7431780" y="5561806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Aug 28</a:t>
            </a:r>
          </a:p>
          <a:p>
            <a:pPr algn="ctr"/>
            <a:r>
              <a:rPr lang="en-US" dirty="0"/>
              <a:t>12:00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239A87-5CC8-1A40-B242-178488B4313A}"/>
              </a:ext>
            </a:extLst>
          </p:cNvPr>
          <p:cNvSpPr txBox="1"/>
          <p:nvPr/>
        </p:nvSpPr>
        <p:spPr>
          <a:xfrm>
            <a:off x="3400700" y="6488668"/>
            <a:ext cx="580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what mixing processes are causing the MLD deepening?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895714-5F8D-0845-B2D8-3BD2C7A28A86}"/>
              </a:ext>
            </a:extLst>
          </p:cNvPr>
          <p:cNvCxnSpPr>
            <a:cxnSpLocks/>
          </p:cNvCxnSpPr>
          <p:nvPr/>
        </p:nvCxnSpPr>
        <p:spPr>
          <a:xfrm>
            <a:off x="5027855" y="2713042"/>
            <a:ext cx="65649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A71A36-2E7D-8D48-AE56-2EB64AE16C84}"/>
              </a:ext>
            </a:extLst>
          </p:cNvPr>
          <p:cNvCxnSpPr>
            <a:cxnSpLocks/>
          </p:cNvCxnSpPr>
          <p:nvPr/>
        </p:nvCxnSpPr>
        <p:spPr>
          <a:xfrm>
            <a:off x="512265" y="4886510"/>
            <a:ext cx="599140" cy="2629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6B9A6C-ACA9-8C4F-BD44-32B5FE287CC2}"/>
              </a:ext>
            </a:extLst>
          </p:cNvPr>
          <p:cNvCxnSpPr>
            <a:cxnSpLocks/>
          </p:cNvCxnSpPr>
          <p:nvPr/>
        </p:nvCxnSpPr>
        <p:spPr>
          <a:xfrm>
            <a:off x="5926238" y="3738672"/>
            <a:ext cx="531077" cy="2277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37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13968</TotalTime>
  <Words>872</Words>
  <Application>Microsoft Macintosh PowerPoint</Application>
  <PresentationFormat>On-screen Show (4:3)</PresentationFormat>
  <Paragraphs>192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Bodoni 72 Oldstyle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Scott Glenn</cp:lastModifiedBy>
  <cp:revision>268</cp:revision>
  <dcterms:created xsi:type="dcterms:W3CDTF">2019-06-07T15:12:48Z</dcterms:created>
  <dcterms:modified xsi:type="dcterms:W3CDTF">2020-05-15T01:04:02Z</dcterms:modified>
</cp:coreProperties>
</file>