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83" r:id="rId3"/>
    <p:sldId id="1419" r:id="rId4"/>
    <p:sldId id="1420" r:id="rId5"/>
    <p:sldId id="1600" r:id="rId6"/>
    <p:sldId id="1384" r:id="rId7"/>
    <p:sldId id="779" r:id="rId8"/>
    <p:sldId id="258" r:id="rId9"/>
    <p:sldId id="900" r:id="rId10"/>
    <p:sldId id="1422" r:id="rId11"/>
    <p:sldId id="1597" r:id="rId12"/>
    <p:sldId id="1424" r:id="rId13"/>
    <p:sldId id="1425" r:id="rId14"/>
    <p:sldId id="1426" r:id="rId15"/>
    <p:sldId id="1427" r:id="rId16"/>
    <p:sldId id="1601" r:id="rId17"/>
    <p:sldId id="1599" r:id="rId18"/>
    <p:sldId id="897" r:id="rId19"/>
    <p:sldId id="884" r:id="rId20"/>
    <p:sldId id="885" r:id="rId21"/>
    <p:sldId id="8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8346"/>
  </p:normalViewPr>
  <p:slideViewPr>
    <p:cSldViewPr snapToGrid="0" snapToObjects="1" showGuides="1">
      <p:cViewPr varScale="1">
        <p:scale>
          <a:sx n="84" d="100"/>
          <a:sy n="84" d="100"/>
        </p:scale>
        <p:origin x="154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6B743-18EB-F141-A274-E734BFB19361}" type="datetimeFigureOut">
              <a:rPr lang="en-US" smtClean="0"/>
              <a:t>7/28/20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64B20-EC22-2043-BFBF-328A8496315A}" type="slidenum">
              <a:rPr lang="en-US" smtClean="0"/>
              <a:t>‹#›</a:t>
            </a:fld>
            <a:endParaRPr lang="en-US"/>
          </a:p>
        </p:txBody>
      </p:sp>
    </p:spTree>
    <p:extLst>
      <p:ext uri="{BB962C8B-B14F-4D97-AF65-F5344CB8AC3E}">
        <p14:creationId xmlns:p14="http://schemas.microsoft.com/office/powerpoint/2010/main" val="613749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BDEC5-665D-3547-A5B3-3E4B539D4462}" type="slidenum">
              <a:rPr lang="en-US" smtClean="0"/>
              <a:t>1</a:t>
            </a:fld>
            <a:endParaRPr lang="en-US"/>
          </a:p>
        </p:txBody>
      </p:sp>
    </p:spTree>
    <p:extLst>
      <p:ext uri="{BB962C8B-B14F-4D97-AF65-F5344CB8AC3E}">
        <p14:creationId xmlns:p14="http://schemas.microsoft.com/office/powerpoint/2010/main" val="343638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7B729-0368-F04A-A1CF-B3AAFB43F16F}" type="slidenum">
              <a:rPr lang="en-US" smtClean="0"/>
              <a:t>20</a:t>
            </a:fld>
            <a:endParaRPr lang="en-US"/>
          </a:p>
        </p:txBody>
      </p:sp>
    </p:spTree>
    <p:extLst>
      <p:ext uri="{BB962C8B-B14F-4D97-AF65-F5344CB8AC3E}">
        <p14:creationId xmlns:p14="http://schemas.microsoft.com/office/powerpoint/2010/main" val="328720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7B729-0368-F04A-A1CF-B3AAFB43F16F}" type="slidenum">
              <a:rPr lang="en-US" smtClean="0"/>
              <a:t>21</a:t>
            </a:fld>
            <a:endParaRPr lang="en-US"/>
          </a:p>
        </p:txBody>
      </p:sp>
    </p:spTree>
    <p:extLst>
      <p:ext uri="{BB962C8B-B14F-4D97-AF65-F5344CB8AC3E}">
        <p14:creationId xmlns:p14="http://schemas.microsoft.com/office/powerpoint/2010/main" val="332121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164B20-EC22-2043-BFBF-328A8496315A}" type="slidenum">
              <a:rPr lang="en-US" smtClean="0"/>
              <a:t>2</a:t>
            </a:fld>
            <a:endParaRPr lang="en-US"/>
          </a:p>
        </p:txBody>
      </p:sp>
    </p:spTree>
    <p:extLst>
      <p:ext uri="{BB962C8B-B14F-4D97-AF65-F5344CB8AC3E}">
        <p14:creationId xmlns:p14="http://schemas.microsoft.com/office/powerpoint/2010/main" val="68875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2186A3-FDF8-E74F-A260-D4576E8ED438}" type="slidenum">
              <a:rPr lang="en-US" smtClean="0"/>
              <a:t>8</a:t>
            </a:fld>
            <a:endParaRPr lang="en-US"/>
          </a:p>
        </p:txBody>
      </p:sp>
    </p:spTree>
    <p:extLst>
      <p:ext uri="{BB962C8B-B14F-4D97-AF65-F5344CB8AC3E}">
        <p14:creationId xmlns:p14="http://schemas.microsoft.com/office/powerpoint/2010/main" val="123488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164B20-EC22-2043-BFBF-328A8496315A}" type="slidenum">
              <a:rPr lang="en-US" smtClean="0"/>
              <a:t>9</a:t>
            </a:fld>
            <a:endParaRPr lang="en-US"/>
          </a:p>
        </p:txBody>
      </p:sp>
    </p:spTree>
    <p:extLst>
      <p:ext uri="{BB962C8B-B14F-4D97-AF65-F5344CB8AC3E}">
        <p14:creationId xmlns:p14="http://schemas.microsoft.com/office/powerpoint/2010/main" val="78802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11</a:t>
            </a:fld>
            <a:endParaRPr lang="en-US"/>
          </a:p>
        </p:txBody>
      </p:sp>
    </p:spTree>
    <p:extLst>
      <p:ext uri="{BB962C8B-B14F-4D97-AF65-F5344CB8AC3E}">
        <p14:creationId xmlns:p14="http://schemas.microsoft.com/office/powerpoint/2010/main" val="388975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164B20-EC22-2043-BFBF-328A8496315A}" type="slidenum">
              <a:rPr lang="en-US" smtClean="0"/>
              <a:t>13</a:t>
            </a:fld>
            <a:endParaRPr lang="en-US"/>
          </a:p>
        </p:txBody>
      </p:sp>
    </p:spTree>
    <p:extLst>
      <p:ext uri="{BB962C8B-B14F-4D97-AF65-F5344CB8AC3E}">
        <p14:creationId xmlns:p14="http://schemas.microsoft.com/office/powerpoint/2010/main" val="384708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164B20-EC22-2043-BFBF-328A8496315A}" type="slidenum">
              <a:rPr lang="en-US" smtClean="0"/>
              <a:t>15</a:t>
            </a:fld>
            <a:endParaRPr lang="en-US"/>
          </a:p>
        </p:txBody>
      </p:sp>
    </p:spTree>
    <p:extLst>
      <p:ext uri="{BB962C8B-B14F-4D97-AF65-F5344CB8AC3E}">
        <p14:creationId xmlns:p14="http://schemas.microsoft.com/office/powerpoint/2010/main" val="2814053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164B20-EC22-2043-BFBF-328A8496315A}" type="slidenum">
              <a:rPr lang="en-US" smtClean="0"/>
              <a:t>16</a:t>
            </a:fld>
            <a:endParaRPr lang="en-US"/>
          </a:p>
        </p:txBody>
      </p:sp>
    </p:spTree>
    <p:extLst>
      <p:ext uri="{BB962C8B-B14F-4D97-AF65-F5344CB8AC3E}">
        <p14:creationId xmlns:p14="http://schemas.microsoft.com/office/powerpoint/2010/main" val="258347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7B729-0368-F04A-A1CF-B3AAFB43F16F}" type="slidenum">
              <a:rPr lang="en-US" smtClean="0"/>
              <a:t>19</a:t>
            </a:fld>
            <a:endParaRPr lang="en-US"/>
          </a:p>
        </p:txBody>
      </p:sp>
    </p:spTree>
    <p:extLst>
      <p:ext uri="{BB962C8B-B14F-4D97-AF65-F5344CB8AC3E}">
        <p14:creationId xmlns:p14="http://schemas.microsoft.com/office/powerpoint/2010/main" val="76259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17B6-21C8-8D4B-87BA-0660FE794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5E8F1-28FD-5246-A653-EEE3A0D97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500F68-0527-4740-A2D4-214ACE76A0D3}"/>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5" name="Footer Placeholder 4">
            <a:extLst>
              <a:ext uri="{FF2B5EF4-FFF2-40B4-BE49-F238E27FC236}">
                <a16:creationId xmlns:a16="http://schemas.microsoft.com/office/drawing/2014/main" id="{3F75F5BF-2941-9C40-8A80-AFB857601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B6609-6B88-2748-B140-345884A9B941}"/>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565791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F711-F452-6345-9395-ECBD37539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3C53B8-D0B7-6848-8C82-DA914C040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8FC21-C20A-5848-9D50-19EF53F8CF74}"/>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5" name="Footer Placeholder 4">
            <a:extLst>
              <a:ext uri="{FF2B5EF4-FFF2-40B4-BE49-F238E27FC236}">
                <a16:creationId xmlns:a16="http://schemas.microsoft.com/office/drawing/2014/main" id="{D1474974-562F-454E-8974-3B53CD3FC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6F1B7-BAE9-1C48-80E4-CA150740355D}"/>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247414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00F5B3-566C-2A4D-B858-3477010407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D4AF3-0D41-5247-9AC9-5656576632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6B391-0E88-A14C-B67E-396397C096DA}"/>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5" name="Footer Placeholder 4">
            <a:extLst>
              <a:ext uri="{FF2B5EF4-FFF2-40B4-BE49-F238E27FC236}">
                <a16:creationId xmlns:a16="http://schemas.microsoft.com/office/drawing/2014/main" id="{D4C3D6EC-61DA-4D46-A1DB-EC9CF4A90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A0E76-28C5-C440-924A-A38BA9B9C21C}"/>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384408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1003851" y="274637"/>
            <a:ext cx="10578400" cy="792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4267"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32" name="Google Shape;32;p7"/>
          <p:cNvSpPr txBox="1">
            <a:spLocks noGrp="1"/>
          </p:cNvSpPr>
          <p:nvPr>
            <p:ph type="body" idx="1"/>
          </p:nvPr>
        </p:nvSpPr>
        <p:spPr>
          <a:xfrm>
            <a:off x="1016000" y="1219200"/>
            <a:ext cx="4990400" cy="4953200"/>
          </a:xfrm>
          <a:prstGeom prst="rect">
            <a:avLst/>
          </a:prstGeom>
          <a:noFill/>
          <a:ln>
            <a:noFill/>
          </a:ln>
        </p:spPr>
        <p:txBody>
          <a:bodyPr spcFirstLastPara="1" wrap="square" lIns="91425" tIns="91425" rIns="91425" bIns="91425" anchor="t" anchorCtr="0">
            <a:noAutofit/>
          </a:bodyPr>
          <a:lstStyle>
            <a:lvl1pPr marL="609585" marR="0" lvl="0" indent="-541853" algn="l">
              <a:lnSpc>
                <a:spcPct val="100000"/>
              </a:lnSpc>
              <a:spcBef>
                <a:spcPts val="747"/>
              </a:spcBef>
              <a:spcAft>
                <a:spcPts val="0"/>
              </a:spcAft>
              <a:buClr>
                <a:srgbClr val="07336F"/>
              </a:buClr>
              <a:buSzPts val="2800"/>
              <a:buFont typeface="Arial"/>
              <a:buChar char="•"/>
              <a:defRPr sz="3733" b="0" i="0" u="none" strike="noStrike" cap="none">
                <a:solidFill>
                  <a:srgbClr val="07336F"/>
                </a:solidFill>
                <a:latin typeface="Arial"/>
                <a:ea typeface="Arial"/>
                <a:cs typeface="Arial"/>
                <a:sym typeface="Arial"/>
              </a:defRPr>
            </a:lvl1pPr>
            <a:lvl2pPr marL="1219170" marR="0" lvl="1" indent="-507987" algn="l">
              <a:lnSpc>
                <a:spcPct val="100000"/>
              </a:lnSpc>
              <a:spcBef>
                <a:spcPts val="640"/>
              </a:spcBef>
              <a:spcAft>
                <a:spcPts val="0"/>
              </a:spcAft>
              <a:buClr>
                <a:srgbClr val="07336F"/>
              </a:buClr>
              <a:buSzPts val="2400"/>
              <a:buFont typeface="Arial"/>
              <a:buChar char="•"/>
              <a:defRPr sz="3200" b="0" i="0" u="none" strike="noStrike" cap="none">
                <a:solidFill>
                  <a:srgbClr val="07336F"/>
                </a:solidFill>
                <a:latin typeface="Arial"/>
                <a:ea typeface="Arial"/>
                <a:cs typeface="Arial"/>
                <a:sym typeface="Arial"/>
              </a:defRPr>
            </a:lvl2pPr>
            <a:lvl3pPr marL="1828754" marR="0" lvl="2" indent="-474121" algn="l">
              <a:lnSpc>
                <a:spcPct val="100000"/>
              </a:lnSpc>
              <a:spcBef>
                <a:spcPts val="533"/>
              </a:spcBef>
              <a:spcAft>
                <a:spcPts val="0"/>
              </a:spcAft>
              <a:buClr>
                <a:srgbClr val="07336F"/>
              </a:buClr>
              <a:buSzPts val="2000"/>
              <a:buFont typeface="Arial"/>
              <a:buChar char="•"/>
              <a:defRPr sz="2667" b="0" i="0" u="none" strike="noStrike" cap="none">
                <a:solidFill>
                  <a:srgbClr val="07336F"/>
                </a:solidFill>
                <a:latin typeface="Arial"/>
                <a:ea typeface="Arial"/>
                <a:cs typeface="Arial"/>
                <a:sym typeface="Arial"/>
              </a:defRPr>
            </a:lvl3pPr>
            <a:lvl4pPr marL="2438339" marR="0" lvl="3" indent="-457189" algn="l">
              <a:lnSpc>
                <a:spcPct val="100000"/>
              </a:lnSpc>
              <a:spcBef>
                <a:spcPts val="480"/>
              </a:spcBef>
              <a:spcAft>
                <a:spcPts val="0"/>
              </a:spcAft>
              <a:buClr>
                <a:srgbClr val="07336F"/>
              </a:buClr>
              <a:buSzPts val="1800"/>
              <a:buFont typeface="Arial"/>
              <a:buChar char="•"/>
              <a:defRPr sz="2400" b="0" i="0" u="none" strike="noStrike" cap="none">
                <a:solidFill>
                  <a:srgbClr val="07336F"/>
                </a:solidFill>
                <a:latin typeface="Arial"/>
                <a:ea typeface="Arial"/>
                <a:cs typeface="Arial"/>
                <a:sym typeface="Arial"/>
              </a:defRPr>
            </a:lvl4pPr>
            <a:lvl5pPr marL="3047924" marR="0" lvl="4" indent="-440256" algn="l">
              <a:lnSpc>
                <a:spcPct val="100000"/>
              </a:lnSpc>
              <a:spcBef>
                <a:spcPts val="427"/>
              </a:spcBef>
              <a:spcAft>
                <a:spcPts val="0"/>
              </a:spcAft>
              <a:buClr>
                <a:srgbClr val="07336F"/>
              </a:buClr>
              <a:buSzPts val="1600"/>
              <a:buFont typeface="Arial"/>
              <a:buChar char="•"/>
              <a:defRPr sz="2133" b="0" i="0" u="none" strike="noStrike" cap="none">
                <a:solidFill>
                  <a:srgbClr val="07336F"/>
                </a:solidFill>
                <a:latin typeface="Arial"/>
                <a:ea typeface="Arial"/>
                <a:cs typeface="Arial"/>
                <a:sym typeface="Arial"/>
              </a:defRPr>
            </a:lvl5pPr>
            <a:lvl6pPr marL="3657509" marR="0" lvl="5" indent="-440256" algn="l">
              <a:lnSpc>
                <a:spcPct val="100000"/>
              </a:lnSpc>
              <a:spcBef>
                <a:spcPts val="427"/>
              </a:spcBef>
              <a:spcAft>
                <a:spcPts val="0"/>
              </a:spcAft>
              <a:buClr>
                <a:srgbClr val="07336F"/>
              </a:buClr>
              <a:buSzPts val="1600"/>
              <a:buFont typeface="Arial"/>
              <a:buChar char="•"/>
              <a:defRPr sz="2133" b="0" i="0" u="none" strike="noStrike" cap="none">
                <a:solidFill>
                  <a:srgbClr val="07336F"/>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3" name="Google Shape;33;p7"/>
          <p:cNvSpPr txBox="1">
            <a:spLocks noGrp="1"/>
          </p:cNvSpPr>
          <p:nvPr>
            <p:ph type="body" idx="2"/>
          </p:nvPr>
        </p:nvSpPr>
        <p:spPr>
          <a:xfrm>
            <a:off x="6604000" y="1219200"/>
            <a:ext cx="4990400" cy="4953200"/>
          </a:xfrm>
          <a:prstGeom prst="rect">
            <a:avLst/>
          </a:prstGeom>
          <a:noFill/>
          <a:ln>
            <a:noFill/>
          </a:ln>
        </p:spPr>
        <p:txBody>
          <a:bodyPr spcFirstLastPara="1" wrap="square" lIns="91425" tIns="91425" rIns="91425" bIns="91425" anchor="t" anchorCtr="0">
            <a:noAutofit/>
          </a:bodyPr>
          <a:lstStyle>
            <a:lvl1pPr marL="609585" marR="0" lvl="0" indent="-541853" algn="l">
              <a:lnSpc>
                <a:spcPct val="100000"/>
              </a:lnSpc>
              <a:spcBef>
                <a:spcPts val="747"/>
              </a:spcBef>
              <a:spcAft>
                <a:spcPts val="0"/>
              </a:spcAft>
              <a:buClr>
                <a:srgbClr val="07336F"/>
              </a:buClr>
              <a:buSzPts val="2800"/>
              <a:buFont typeface="Arial"/>
              <a:buChar char="•"/>
              <a:defRPr sz="3733" b="0" i="0" u="none" strike="noStrike" cap="none">
                <a:solidFill>
                  <a:srgbClr val="07336F"/>
                </a:solidFill>
                <a:latin typeface="Arial"/>
                <a:ea typeface="Arial"/>
                <a:cs typeface="Arial"/>
                <a:sym typeface="Arial"/>
              </a:defRPr>
            </a:lvl1pPr>
            <a:lvl2pPr marL="1219170" marR="0" lvl="1" indent="-507987" algn="l">
              <a:lnSpc>
                <a:spcPct val="100000"/>
              </a:lnSpc>
              <a:spcBef>
                <a:spcPts val="640"/>
              </a:spcBef>
              <a:spcAft>
                <a:spcPts val="0"/>
              </a:spcAft>
              <a:buClr>
                <a:srgbClr val="07336F"/>
              </a:buClr>
              <a:buSzPts val="2400"/>
              <a:buFont typeface="Arial"/>
              <a:buChar char="•"/>
              <a:defRPr sz="3200" b="0" i="0" u="none" strike="noStrike" cap="none">
                <a:solidFill>
                  <a:srgbClr val="07336F"/>
                </a:solidFill>
                <a:latin typeface="Arial"/>
                <a:ea typeface="Arial"/>
                <a:cs typeface="Arial"/>
                <a:sym typeface="Arial"/>
              </a:defRPr>
            </a:lvl2pPr>
            <a:lvl3pPr marL="1828754" marR="0" lvl="2" indent="-474121" algn="l">
              <a:lnSpc>
                <a:spcPct val="100000"/>
              </a:lnSpc>
              <a:spcBef>
                <a:spcPts val="533"/>
              </a:spcBef>
              <a:spcAft>
                <a:spcPts val="0"/>
              </a:spcAft>
              <a:buClr>
                <a:srgbClr val="07336F"/>
              </a:buClr>
              <a:buSzPts val="2000"/>
              <a:buFont typeface="Arial"/>
              <a:buChar char="•"/>
              <a:defRPr sz="2667" b="0" i="0" u="none" strike="noStrike" cap="none">
                <a:solidFill>
                  <a:srgbClr val="07336F"/>
                </a:solidFill>
                <a:latin typeface="Arial"/>
                <a:ea typeface="Arial"/>
                <a:cs typeface="Arial"/>
                <a:sym typeface="Arial"/>
              </a:defRPr>
            </a:lvl3pPr>
            <a:lvl4pPr marL="2438339" marR="0" lvl="3" indent="-457189" algn="l">
              <a:lnSpc>
                <a:spcPct val="100000"/>
              </a:lnSpc>
              <a:spcBef>
                <a:spcPts val="480"/>
              </a:spcBef>
              <a:spcAft>
                <a:spcPts val="0"/>
              </a:spcAft>
              <a:buClr>
                <a:srgbClr val="07336F"/>
              </a:buClr>
              <a:buSzPts val="1800"/>
              <a:buFont typeface="Arial"/>
              <a:buChar char="•"/>
              <a:defRPr sz="2400" b="0" i="0" u="none" strike="noStrike" cap="none">
                <a:solidFill>
                  <a:srgbClr val="07336F"/>
                </a:solidFill>
                <a:latin typeface="Arial"/>
                <a:ea typeface="Arial"/>
                <a:cs typeface="Arial"/>
                <a:sym typeface="Arial"/>
              </a:defRPr>
            </a:lvl4pPr>
            <a:lvl5pPr marL="3047924" marR="0" lvl="4" indent="-440256" algn="l">
              <a:lnSpc>
                <a:spcPct val="100000"/>
              </a:lnSpc>
              <a:spcBef>
                <a:spcPts val="427"/>
              </a:spcBef>
              <a:spcAft>
                <a:spcPts val="0"/>
              </a:spcAft>
              <a:buClr>
                <a:srgbClr val="07336F"/>
              </a:buClr>
              <a:buSzPts val="1600"/>
              <a:buFont typeface="Arial"/>
              <a:buChar char="•"/>
              <a:defRPr sz="2133" b="0" i="0" u="none" strike="noStrike" cap="none">
                <a:solidFill>
                  <a:srgbClr val="07336F"/>
                </a:solidFill>
                <a:latin typeface="Arial"/>
                <a:ea typeface="Arial"/>
                <a:cs typeface="Arial"/>
                <a:sym typeface="Arial"/>
              </a:defRPr>
            </a:lvl5pPr>
            <a:lvl6pPr marL="3657509" marR="0" lvl="5" indent="-440256" algn="l">
              <a:lnSpc>
                <a:spcPct val="100000"/>
              </a:lnSpc>
              <a:spcBef>
                <a:spcPts val="427"/>
              </a:spcBef>
              <a:spcAft>
                <a:spcPts val="0"/>
              </a:spcAft>
              <a:buClr>
                <a:srgbClr val="07336F"/>
              </a:buClr>
              <a:buSzPts val="1600"/>
              <a:buFont typeface="Arial"/>
              <a:buChar char="•"/>
              <a:defRPr sz="2133" b="0" i="0" u="none" strike="noStrike" cap="none">
                <a:solidFill>
                  <a:srgbClr val="07336F"/>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725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F9E8-964B-4142-A650-ECAC5E8FE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F6401-3690-5841-B5FB-26C4E9E068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9187C-3D75-DC46-88D1-EECD3FEAB3D7}"/>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5" name="Footer Placeholder 4">
            <a:extLst>
              <a:ext uri="{FF2B5EF4-FFF2-40B4-BE49-F238E27FC236}">
                <a16:creationId xmlns:a16="http://schemas.microsoft.com/office/drawing/2014/main" id="{D5D641C7-3A45-0D42-BDF3-5608C314C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F9A6B-D3B3-3549-9011-A648F50C9836}"/>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249419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A739-4DA2-F945-AF7C-736FD8CF38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77A9B-582F-B140-A474-DCA4A41A6E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D4C2F1-0933-2443-AAF1-25A57C327612}"/>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5" name="Footer Placeholder 4">
            <a:extLst>
              <a:ext uri="{FF2B5EF4-FFF2-40B4-BE49-F238E27FC236}">
                <a16:creationId xmlns:a16="http://schemas.microsoft.com/office/drawing/2014/main" id="{031B074D-D07B-774C-846B-56EF8B0F6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C7646-19D9-EF46-A06D-73176CD0B81B}"/>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27321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5624-230B-2B4B-80CB-69FBEF0DE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FAC17-80CE-5047-A4EA-C18AB9F298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1EBF4E-321C-044B-A1F9-E338C20D45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4317C4-667C-0644-A596-94A4D1C8A256}"/>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6" name="Footer Placeholder 5">
            <a:extLst>
              <a:ext uri="{FF2B5EF4-FFF2-40B4-BE49-F238E27FC236}">
                <a16:creationId xmlns:a16="http://schemas.microsoft.com/office/drawing/2014/main" id="{31EF8836-FD58-7F40-A1A2-54951007E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FCB15-110D-5E45-B43C-64932F5A29BD}"/>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180332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5606-1C23-3C4F-B9C8-AA9BE38E15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6B7A2C-1DC1-1C41-B095-EC3DE40185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637082-1D7B-8E43-BE55-511C613E2A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CB23E5-4865-C644-B110-73C4C432CC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02B08A-6D9F-D74D-AC1A-E74B65514A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5FD5F7-2A28-314C-BF3C-E68B71E86581}"/>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8" name="Footer Placeholder 7">
            <a:extLst>
              <a:ext uri="{FF2B5EF4-FFF2-40B4-BE49-F238E27FC236}">
                <a16:creationId xmlns:a16="http://schemas.microsoft.com/office/drawing/2014/main" id="{88AAEF9F-44C9-E144-A927-7216318C78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86D475-FEC6-8748-9B09-64CC5FFECF0A}"/>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420279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ADF8-A57F-6D48-82E4-2C6D18407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59A049-98E0-514D-BAC7-D71377997462}"/>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4" name="Footer Placeholder 3">
            <a:extLst>
              <a:ext uri="{FF2B5EF4-FFF2-40B4-BE49-F238E27FC236}">
                <a16:creationId xmlns:a16="http://schemas.microsoft.com/office/drawing/2014/main" id="{8D0C1E48-8B5F-DF49-8CF4-5C43721634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A9DC19-6931-664C-9218-1395A53236A2}"/>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3350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0C779-1C2D-3245-BD59-30ADB173A1BA}"/>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3" name="Footer Placeholder 2">
            <a:extLst>
              <a:ext uri="{FF2B5EF4-FFF2-40B4-BE49-F238E27FC236}">
                <a16:creationId xmlns:a16="http://schemas.microsoft.com/office/drawing/2014/main" id="{1268B1F2-8845-E142-9A1B-6BA847F3DB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D847D5-1FF6-BB43-8595-682A04E6DC23}"/>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85407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DC13-ED36-C74B-8797-3684E1D90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D7350A-0374-0843-9541-B8BC0020DA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3CE64-D1EB-1940-8F50-8431B84CA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39D8A-626A-3644-B1C9-4FB0300474F5}"/>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6" name="Footer Placeholder 5">
            <a:extLst>
              <a:ext uri="{FF2B5EF4-FFF2-40B4-BE49-F238E27FC236}">
                <a16:creationId xmlns:a16="http://schemas.microsoft.com/office/drawing/2014/main" id="{5D1C5749-B193-9B45-BB6B-8267BBED8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09693-CC5F-6B45-BE4F-FCC46CDDDA8E}"/>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38622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1328-D392-F94A-A134-E2E8F3BF3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056D79-86E9-ED43-9188-41EAA91A0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6308DE-7CF5-7F42-AAEB-05E708A0E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CAF5E6-5AE4-AA45-B39F-B12807FE66D7}"/>
              </a:ext>
            </a:extLst>
          </p:cNvPr>
          <p:cNvSpPr>
            <a:spLocks noGrp="1"/>
          </p:cNvSpPr>
          <p:nvPr>
            <p:ph type="dt" sz="half" idx="10"/>
          </p:nvPr>
        </p:nvSpPr>
        <p:spPr/>
        <p:txBody>
          <a:bodyPr/>
          <a:lstStyle/>
          <a:p>
            <a:fld id="{06F51420-BFD8-D248-888C-36D360B76A7A}" type="datetimeFigureOut">
              <a:rPr lang="en-US" smtClean="0"/>
              <a:t>7/28/20</a:t>
            </a:fld>
            <a:endParaRPr lang="en-US"/>
          </a:p>
        </p:txBody>
      </p:sp>
      <p:sp>
        <p:nvSpPr>
          <p:cNvPr id="6" name="Footer Placeholder 5">
            <a:extLst>
              <a:ext uri="{FF2B5EF4-FFF2-40B4-BE49-F238E27FC236}">
                <a16:creationId xmlns:a16="http://schemas.microsoft.com/office/drawing/2014/main" id="{D2E64D0D-5D5A-7D40-A5AF-20897E7FA8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D1318-C308-174E-8EFD-28C141882A74}"/>
              </a:ext>
            </a:extLst>
          </p:cNvPr>
          <p:cNvSpPr>
            <a:spLocks noGrp="1"/>
          </p:cNvSpPr>
          <p:nvPr>
            <p:ph type="sldNum" sz="quarter" idx="12"/>
          </p:nvPr>
        </p:nvSpPr>
        <p:spPr/>
        <p:txBody>
          <a:bodyPr/>
          <a:lstStyle/>
          <a:p>
            <a:fld id="{30476B8B-581B-9E47-9CD1-7E4595863596}" type="slidenum">
              <a:rPr lang="en-US" smtClean="0"/>
              <a:t>‹#›</a:t>
            </a:fld>
            <a:endParaRPr lang="en-US"/>
          </a:p>
        </p:txBody>
      </p:sp>
    </p:spTree>
    <p:extLst>
      <p:ext uri="{BB962C8B-B14F-4D97-AF65-F5344CB8AC3E}">
        <p14:creationId xmlns:p14="http://schemas.microsoft.com/office/powerpoint/2010/main" val="287955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97378-BD7A-D748-9292-0A79D1F19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2420C0-A2F2-9941-BDD3-CD048A5AA3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5757C-1996-9F4E-9FD6-07FB9ECF9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51420-BFD8-D248-888C-36D360B76A7A}" type="datetimeFigureOut">
              <a:rPr lang="en-US" smtClean="0"/>
              <a:t>7/28/20</a:t>
            </a:fld>
            <a:endParaRPr lang="en-US"/>
          </a:p>
        </p:txBody>
      </p:sp>
      <p:sp>
        <p:nvSpPr>
          <p:cNvPr id="5" name="Footer Placeholder 4">
            <a:extLst>
              <a:ext uri="{FF2B5EF4-FFF2-40B4-BE49-F238E27FC236}">
                <a16:creationId xmlns:a16="http://schemas.microsoft.com/office/drawing/2014/main" id="{915FF325-7F43-BE47-8A71-CDD5FF8F5B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345BF6-69AE-A847-9575-338EA6165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76B8B-581B-9E47-9CD1-7E4595863596}" type="slidenum">
              <a:rPr lang="en-US" smtClean="0"/>
              <a:t>‹#›</a:t>
            </a:fld>
            <a:endParaRPr lang="en-US"/>
          </a:p>
        </p:txBody>
      </p:sp>
    </p:spTree>
    <p:extLst>
      <p:ext uri="{BB962C8B-B14F-4D97-AF65-F5344CB8AC3E}">
        <p14:creationId xmlns:p14="http://schemas.microsoft.com/office/powerpoint/2010/main" val="1213626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arango/Documents/Talks/Arango/NOAA_2020/PairSST.mp4" TargetMode="External"/><Relationship Id="rId1" Type="http://schemas.microsoft.com/office/2007/relationships/media" Target="file:////Users/arango/Documents/Talks/Arango/NOAA_2020/PairSST.mp4" TargetMode="External"/><Relationship Id="rId6" Type="http://schemas.openxmlformats.org/officeDocument/2006/relationships/image" Target="../media/image25.png"/><Relationship Id="rId5" Type="http://schemas.openxmlformats.org/officeDocument/2006/relationships/image" Target="../media/image24.t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tif"/><Relationship Id="rId7" Type="http://schemas.openxmlformats.org/officeDocument/2006/relationships/image" Target="../media/image32.jp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yroms.org/wiki"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61A4-C8E9-0E46-8621-3AB9FE459209}"/>
              </a:ext>
            </a:extLst>
          </p:cNvPr>
          <p:cNvSpPr>
            <a:spLocks noGrp="1"/>
          </p:cNvSpPr>
          <p:nvPr>
            <p:ph type="ctrTitle"/>
          </p:nvPr>
        </p:nvSpPr>
        <p:spPr>
          <a:xfrm>
            <a:off x="0" y="231259"/>
            <a:ext cx="12192000" cy="3144203"/>
          </a:xfrm>
        </p:spPr>
        <p:txBody>
          <a:bodyPr>
            <a:normAutofit/>
          </a:bodyPr>
          <a:lstStyle/>
          <a:p>
            <a:r>
              <a:rPr lang="en-US" sz="5400" b="1" dirty="0"/>
              <a:t>A Coupled Atmosphere-Ocean Modeling Framework for the Regional Ocean Modeling System</a:t>
            </a:r>
            <a:endParaRPr lang="en-US" sz="4000" dirty="0"/>
          </a:p>
        </p:txBody>
      </p:sp>
      <p:sp>
        <p:nvSpPr>
          <p:cNvPr id="3" name="Subtitle 2">
            <a:extLst>
              <a:ext uri="{FF2B5EF4-FFF2-40B4-BE49-F238E27FC236}">
                <a16:creationId xmlns:a16="http://schemas.microsoft.com/office/drawing/2014/main" id="{4ECAA5E4-2A6D-8947-ACE8-9919B68D675E}"/>
              </a:ext>
            </a:extLst>
          </p:cNvPr>
          <p:cNvSpPr>
            <a:spLocks noGrp="1"/>
          </p:cNvSpPr>
          <p:nvPr>
            <p:ph type="subTitle" idx="1"/>
          </p:nvPr>
        </p:nvSpPr>
        <p:spPr>
          <a:xfrm>
            <a:off x="0" y="3934932"/>
            <a:ext cx="12192000" cy="2968076"/>
          </a:xfrm>
        </p:spPr>
        <p:txBody>
          <a:bodyPr>
            <a:noAutofit/>
          </a:bodyPr>
          <a:lstStyle/>
          <a:p>
            <a:r>
              <a:rPr lang="en-US" sz="2200" b="1" dirty="0">
                <a:latin typeface="Arial" panose="020B0604020202020204" pitchFamily="34" charset="0"/>
                <a:cs typeface="Arial" panose="020B0604020202020204" pitchFamily="34" charset="0"/>
              </a:rPr>
              <a:t>Travis Miles, Hernan Arango, and John Wilkin</a:t>
            </a:r>
          </a:p>
          <a:p>
            <a:r>
              <a:rPr lang="en-US" sz="2200" dirty="0">
                <a:latin typeface="Arial" panose="020B0604020202020204" pitchFamily="34" charset="0"/>
                <a:cs typeface="Arial" panose="020B0604020202020204" pitchFamily="34" charset="0"/>
              </a:rPr>
              <a:t>Department of Marine and Coastal Sciences</a:t>
            </a:r>
          </a:p>
          <a:p>
            <a:r>
              <a:rPr lang="en-US" sz="2200" dirty="0">
                <a:latin typeface="Arial" panose="020B0604020202020204" pitchFamily="34" charset="0"/>
                <a:cs typeface="Arial" panose="020B0604020202020204" pitchFamily="34" charset="0"/>
              </a:rPr>
              <a:t>Rutgers University, New Brunswick NJ</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UFS Users Workshop</a:t>
            </a:r>
          </a:p>
          <a:p>
            <a:r>
              <a:rPr lang="en-US" sz="2200" dirty="0">
                <a:latin typeface="Arial" panose="020B0604020202020204" pitchFamily="34" charset="0"/>
                <a:cs typeface="Arial" panose="020B0604020202020204" pitchFamily="34" charset="0"/>
              </a:rPr>
              <a:t>July 27-29, 2020</a:t>
            </a:r>
          </a:p>
        </p:txBody>
      </p:sp>
      <p:pic>
        <p:nvPicPr>
          <p:cNvPr id="6" name="Picture 5">
            <a:extLst>
              <a:ext uri="{FF2B5EF4-FFF2-40B4-BE49-F238E27FC236}">
                <a16:creationId xmlns:a16="http://schemas.microsoft.com/office/drawing/2014/main" id="{75416744-FF52-8B48-A372-4935EBA47EEF}"/>
              </a:ext>
            </a:extLst>
          </p:cNvPr>
          <p:cNvPicPr>
            <a:picLocks noChangeAspect="1"/>
          </p:cNvPicPr>
          <p:nvPr/>
        </p:nvPicPr>
        <p:blipFill>
          <a:blip r:embed="rId3"/>
          <a:stretch>
            <a:fillRect/>
          </a:stretch>
        </p:blipFill>
        <p:spPr>
          <a:xfrm>
            <a:off x="140017" y="5981481"/>
            <a:ext cx="3456051" cy="754599"/>
          </a:xfrm>
          <a:prstGeom prst="rect">
            <a:avLst/>
          </a:prstGeom>
        </p:spPr>
      </p:pic>
      <p:pic>
        <p:nvPicPr>
          <p:cNvPr id="7" name="Picture 6">
            <a:extLst>
              <a:ext uri="{FF2B5EF4-FFF2-40B4-BE49-F238E27FC236}">
                <a16:creationId xmlns:a16="http://schemas.microsoft.com/office/drawing/2014/main" id="{A063CE55-B2C6-734A-86A2-0733264DE4DB}"/>
              </a:ext>
            </a:extLst>
          </p:cNvPr>
          <p:cNvPicPr>
            <a:picLocks noChangeAspect="1"/>
          </p:cNvPicPr>
          <p:nvPr/>
        </p:nvPicPr>
        <p:blipFill rotWithShape="1">
          <a:blip r:embed="rId4"/>
          <a:srcRect t="-1" b="20420"/>
          <a:stretch/>
        </p:blipFill>
        <p:spPr>
          <a:xfrm>
            <a:off x="9334319" y="6170464"/>
            <a:ext cx="2461441" cy="694267"/>
          </a:xfrm>
          <a:prstGeom prst="rect">
            <a:avLst/>
          </a:prstGeom>
        </p:spPr>
      </p:pic>
      <p:pic>
        <p:nvPicPr>
          <p:cNvPr id="8" name="Picture 2" descr="https://s3.amazonaws.com/ioos-us-gliders/wp-content/uploads/2017/07/24180518/cropped-IOOS_Emblem_Tertiary_B_RGB.png">
            <a:extLst>
              <a:ext uri="{FF2B5EF4-FFF2-40B4-BE49-F238E27FC236}">
                <a16:creationId xmlns:a16="http://schemas.microsoft.com/office/drawing/2014/main" id="{E7A63C0F-01C8-6148-B474-AAD07D2D5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17" y="139819"/>
            <a:ext cx="6344468" cy="7319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hat is the significance of the NOAA logo?">
            <a:extLst>
              <a:ext uri="{FF2B5EF4-FFF2-40B4-BE49-F238E27FC236}">
                <a16:creationId xmlns:a16="http://schemas.microsoft.com/office/drawing/2014/main" id="{96B2C674-C37F-8C49-B2F3-4F03797F92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250" r="31375"/>
          <a:stretch/>
        </p:blipFill>
        <p:spPr bwMode="auto">
          <a:xfrm>
            <a:off x="11109960" y="0"/>
            <a:ext cx="1082040" cy="110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96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8B1D28-DC82-A14C-A522-E1C729FB5EC9}"/>
              </a:ext>
            </a:extLst>
          </p:cNvPr>
          <p:cNvSpPr/>
          <p:nvPr/>
        </p:nvSpPr>
        <p:spPr>
          <a:xfrm>
            <a:off x="-3245" y="-1036"/>
            <a:ext cx="12192000" cy="461665"/>
          </a:xfrm>
          <a:prstGeom prst="rect">
            <a:avLst/>
          </a:prstGeom>
        </p:spPr>
        <p:txBody>
          <a:bodyPr wrap="square">
            <a:spAutoFit/>
          </a:bodyPr>
          <a:lstStyle/>
          <a:p>
            <a:pPr lvl="0" algn="ctr"/>
            <a:r>
              <a:rPr lang="en-US" sz="2400" dirty="0">
                <a:solidFill>
                  <a:srgbClr val="FF0000"/>
                </a:solidFill>
                <a:latin typeface="Arial Black" charset="0"/>
              </a:rPr>
              <a:t>RunSequence Configuration File</a:t>
            </a:r>
            <a:endParaRPr lang="en-US" sz="2400" dirty="0">
              <a:solidFill>
                <a:srgbClr val="00B0F0"/>
              </a:solidFill>
              <a:latin typeface="Arial Black" charset="0"/>
            </a:endParaRPr>
          </a:p>
        </p:txBody>
      </p:sp>
      <p:pic>
        <p:nvPicPr>
          <p:cNvPr id="8" name="Picture 7">
            <a:extLst>
              <a:ext uri="{FF2B5EF4-FFF2-40B4-BE49-F238E27FC236}">
                <a16:creationId xmlns:a16="http://schemas.microsoft.com/office/drawing/2014/main" id="{EC1437EC-F026-8240-A87B-F8C3A7133F2B}"/>
              </a:ext>
            </a:extLst>
          </p:cNvPr>
          <p:cNvPicPr>
            <a:picLocks noChangeAspect="1"/>
          </p:cNvPicPr>
          <p:nvPr/>
        </p:nvPicPr>
        <p:blipFill>
          <a:blip r:embed="rId2"/>
          <a:stretch>
            <a:fillRect/>
          </a:stretch>
        </p:blipFill>
        <p:spPr>
          <a:xfrm>
            <a:off x="388969" y="641788"/>
            <a:ext cx="4013200" cy="2661920"/>
          </a:xfrm>
          <a:prstGeom prst="rect">
            <a:avLst/>
          </a:prstGeom>
        </p:spPr>
      </p:pic>
      <p:sp>
        <p:nvSpPr>
          <p:cNvPr id="9" name="TextBox 8">
            <a:extLst>
              <a:ext uri="{FF2B5EF4-FFF2-40B4-BE49-F238E27FC236}">
                <a16:creationId xmlns:a16="http://schemas.microsoft.com/office/drawing/2014/main" id="{ACB8A72D-FCEF-C442-881D-F4C273585475}"/>
              </a:ext>
            </a:extLst>
          </p:cNvPr>
          <p:cNvSpPr txBox="1"/>
          <p:nvPr/>
        </p:nvSpPr>
        <p:spPr>
          <a:xfrm>
            <a:off x="1594108" y="3366339"/>
            <a:ext cx="1146468"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Explicit</a:t>
            </a:r>
          </a:p>
        </p:txBody>
      </p:sp>
      <p:grpSp>
        <p:nvGrpSpPr>
          <p:cNvPr id="10" name="Group 9">
            <a:extLst>
              <a:ext uri="{FF2B5EF4-FFF2-40B4-BE49-F238E27FC236}">
                <a16:creationId xmlns:a16="http://schemas.microsoft.com/office/drawing/2014/main" id="{015F6BB7-E5C0-CA4A-A0C4-BF86E13E90C8}"/>
              </a:ext>
            </a:extLst>
          </p:cNvPr>
          <p:cNvGrpSpPr/>
          <p:nvPr/>
        </p:nvGrpSpPr>
        <p:grpSpPr>
          <a:xfrm>
            <a:off x="7229194" y="651196"/>
            <a:ext cx="4232523" cy="3079676"/>
            <a:chOff x="7229194" y="3674955"/>
            <a:chExt cx="4232523" cy="3079676"/>
          </a:xfrm>
        </p:grpSpPr>
        <p:pic>
          <p:nvPicPr>
            <p:cNvPr id="11" name="Picture 10">
              <a:extLst>
                <a:ext uri="{FF2B5EF4-FFF2-40B4-BE49-F238E27FC236}">
                  <a16:creationId xmlns:a16="http://schemas.microsoft.com/office/drawing/2014/main" id="{7E30BC8A-8D97-FC44-96CE-20AD7833B247}"/>
                </a:ext>
              </a:extLst>
            </p:cNvPr>
            <p:cNvPicPr>
              <a:picLocks noChangeAspect="1"/>
            </p:cNvPicPr>
            <p:nvPr/>
          </p:nvPicPr>
          <p:blipFill>
            <a:blip r:embed="rId3"/>
            <a:stretch>
              <a:fillRect/>
            </a:stretch>
          </p:blipFill>
          <p:spPr>
            <a:xfrm>
              <a:off x="7229194" y="3674955"/>
              <a:ext cx="4013200" cy="2661920"/>
            </a:xfrm>
            <a:prstGeom prst="rect">
              <a:avLst/>
            </a:prstGeom>
          </p:spPr>
        </p:pic>
        <p:sp>
          <p:nvSpPr>
            <p:cNvPr id="12" name="TextBox 11">
              <a:extLst>
                <a:ext uri="{FF2B5EF4-FFF2-40B4-BE49-F238E27FC236}">
                  <a16:creationId xmlns:a16="http://schemas.microsoft.com/office/drawing/2014/main" id="{BC70ABCD-7FA8-7F42-842A-7BE90E8C027F}"/>
                </a:ext>
              </a:extLst>
            </p:cNvPr>
            <p:cNvSpPr txBox="1"/>
            <p:nvPr/>
          </p:nvSpPr>
          <p:spPr>
            <a:xfrm>
              <a:off x="7678822" y="6385299"/>
              <a:ext cx="378289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Semi-Implicit, ATM average</a:t>
              </a:r>
            </a:p>
          </p:txBody>
        </p:sp>
      </p:grpSp>
      <p:grpSp>
        <p:nvGrpSpPr>
          <p:cNvPr id="28" name="Group 27">
            <a:extLst>
              <a:ext uri="{FF2B5EF4-FFF2-40B4-BE49-F238E27FC236}">
                <a16:creationId xmlns:a16="http://schemas.microsoft.com/office/drawing/2014/main" id="{6AA8080D-0801-6D45-9219-3936E9EC1C4E}"/>
              </a:ext>
            </a:extLst>
          </p:cNvPr>
          <p:cNvGrpSpPr/>
          <p:nvPr/>
        </p:nvGrpSpPr>
        <p:grpSpPr>
          <a:xfrm>
            <a:off x="457200" y="3823855"/>
            <a:ext cx="11596255" cy="2308324"/>
            <a:chOff x="457200" y="3823855"/>
            <a:chExt cx="11596255" cy="2308324"/>
          </a:xfrm>
        </p:grpSpPr>
        <p:sp>
          <p:nvSpPr>
            <p:cNvPr id="13" name="TextBox 12">
              <a:extLst>
                <a:ext uri="{FF2B5EF4-FFF2-40B4-BE49-F238E27FC236}">
                  <a16:creationId xmlns:a16="http://schemas.microsoft.com/office/drawing/2014/main" id="{ACBE23AF-0260-3046-BD7D-E8D30EBBF795}"/>
                </a:ext>
              </a:extLst>
            </p:cNvPr>
            <p:cNvSpPr txBox="1"/>
            <p:nvPr/>
          </p:nvSpPr>
          <p:spPr>
            <a:xfrm>
              <a:off x="457200" y="3823855"/>
              <a:ext cx="5638800" cy="2308324"/>
            </a:xfrm>
            <a:prstGeom prst="rect">
              <a:avLst/>
            </a:prstGeom>
            <a:solidFill>
              <a:schemeClr val="accent4">
                <a:lumMod val="40000"/>
                <a:lumOff val="60000"/>
              </a:schemeClr>
            </a:solidFill>
          </p:spPr>
          <p:txBody>
            <a:bodyPr wrap="square" rtlCol="0">
              <a:spAutoFit/>
            </a:bodyPr>
            <a:lstStyle/>
            <a:p>
              <a:r>
                <a:rPr lang="en-US" sz="1200" b="1" dirty="0">
                  <a:solidFill>
                    <a:srgbClr val="0070C0"/>
                  </a:solidFill>
                  <a:latin typeface="Courier New" panose="02070309020205020404" pitchFamily="49" charset="0"/>
                  <a:cs typeface="Courier New" panose="02070309020205020404" pitchFamily="49" charset="0"/>
                </a:rPr>
                <a:t># Hurricane Irene Application (single time loop)</a:t>
              </a:r>
            </a:p>
            <a:p>
              <a:endParaRPr lang="en-US" sz="1200" b="1" dirty="0">
                <a:solidFill>
                  <a:srgbClr val="0070C0"/>
                </a:solidFill>
                <a:latin typeface="Courier New" panose="02070309020205020404" pitchFamily="49" charset="0"/>
                <a:cs typeface="Courier New" panose="02070309020205020404" pitchFamily="49" charset="0"/>
              </a:endParaRPr>
            </a:p>
            <a:p>
              <a:r>
                <a:rPr lang="en-US" sz="1200" b="1" dirty="0" err="1">
                  <a:latin typeface="Courier New" panose="02070309020205020404" pitchFamily="49" charset="0"/>
                  <a:cs typeface="Courier New" panose="02070309020205020404" pitchFamily="49" charset="0"/>
                </a:rPr>
                <a:t>runSeq</a:t>
              </a:r>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  @240                       </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err="1">
                  <a:solidFill>
                    <a:srgbClr val="0070C0"/>
                  </a:solidFill>
                  <a:latin typeface="Courier New" panose="02070309020205020404" pitchFamily="49" charset="0"/>
                  <a:cs typeface="Courier New" panose="02070309020205020404" pitchFamily="49" charset="0"/>
                </a:rPr>
                <a:t>timeStep</a:t>
              </a:r>
              <a:r>
                <a:rPr lang="en-US" sz="1200" b="1" dirty="0">
                  <a:solidFill>
                    <a:srgbClr val="0070C0"/>
                  </a:solidFill>
                  <a:latin typeface="Courier New" panose="02070309020205020404" pitchFamily="49" charset="0"/>
                  <a:cs typeface="Courier New" panose="02070309020205020404" pitchFamily="49" charset="0"/>
                </a:rPr>
                <a:t> = 4 min interval</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DATA</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latin typeface="Courier New" panose="02070309020205020404" pitchFamily="49" charset="0"/>
                  <a:cs typeface="Courier New" panose="02070309020205020404" pitchFamily="49" charset="0"/>
                </a:rPr>
                <a:t>-&gt;</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a:t>
              </a:r>
              <a:r>
                <a:rPr lang="en-US" sz="1200" b="1" dirty="0">
                  <a:solidFill>
                    <a:srgbClr val="0070C0"/>
                  </a:solidFill>
                  <a:latin typeface="Courier New" panose="02070309020205020404" pitchFamily="49" charset="0"/>
                  <a:cs typeface="Courier New" panose="02070309020205020404" pitchFamily="49" charset="0"/>
                </a:rPr>
                <a:t>              # DATA to WRF connector</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DATA</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 </a:t>
              </a:r>
              <a:r>
                <a:rPr lang="en-US" sz="1200" b="1" dirty="0">
                  <a:latin typeface="Courier New" panose="02070309020205020404" pitchFamily="49" charset="0"/>
                  <a:cs typeface="Courier New" panose="02070309020205020404" pitchFamily="49" charset="0"/>
                </a:rPr>
                <a:t>-&gt;</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ROMS</a:t>
              </a:r>
              <a:r>
                <a:rPr lang="en-US" sz="1200" b="1" dirty="0">
                  <a:solidFill>
                    <a:srgbClr val="0070C0"/>
                  </a:solidFill>
                  <a:latin typeface="Courier New" panose="02070309020205020404" pitchFamily="49" charset="0"/>
                  <a:cs typeface="Courier New" panose="02070309020205020404" pitchFamily="49" charset="0"/>
                </a:rPr>
                <a:t>              # WRF to ROMS connector</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ROMS</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latin typeface="Courier New" panose="02070309020205020404" pitchFamily="49" charset="0"/>
                  <a:cs typeface="Courier New" panose="02070309020205020404" pitchFamily="49" charset="0"/>
                </a:rPr>
                <a:t>-&gt;</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a:t>
              </a:r>
              <a:r>
                <a:rPr lang="en-US" sz="1200" b="1" dirty="0">
                  <a:solidFill>
                    <a:srgbClr val="0070C0"/>
                  </a:solidFill>
                  <a:latin typeface="Courier New" panose="02070309020205020404" pitchFamily="49" charset="0"/>
                  <a:cs typeface="Courier New" panose="02070309020205020404" pitchFamily="49" charset="0"/>
                </a:rPr>
                <a:t>              # ROMS to WRF connector</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ROMS</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07D5B208-F309-2948-BB27-A089B074317E}"/>
                </a:ext>
              </a:extLst>
            </p:cNvPr>
            <p:cNvSpPr txBox="1"/>
            <p:nvPr/>
          </p:nvSpPr>
          <p:spPr>
            <a:xfrm>
              <a:off x="6203373" y="3823855"/>
              <a:ext cx="5850082" cy="2308324"/>
            </a:xfrm>
            <a:prstGeom prst="rect">
              <a:avLst/>
            </a:prstGeom>
            <a:solidFill>
              <a:schemeClr val="accent4">
                <a:lumMod val="40000"/>
                <a:lumOff val="60000"/>
              </a:schemeClr>
            </a:solidFill>
          </p:spPr>
          <p:txBody>
            <a:bodyPr wrap="square" rtlCol="0">
              <a:spAutoFit/>
            </a:bodyPr>
            <a:lstStyle/>
            <a:p>
              <a:r>
                <a:rPr lang="en-US" sz="1200" b="1" dirty="0">
                  <a:solidFill>
                    <a:srgbClr val="0070C0"/>
                  </a:solidFill>
                  <a:latin typeface="Courier New" panose="02070309020205020404" pitchFamily="49" charset="0"/>
                  <a:cs typeface="Courier New" panose="02070309020205020404" pitchFamily="49" charset="0"/>
                </a:rPr>
                <a:t># Hurricane Irene Application (single time loop).</a:t>
              </a:r>
            </a:p>
            <a:p>
              <a:endParaRPr lang="en-US" sz="1200" b="1" dirty="0">
                <a:solidFill>
                  <a:srgbClr val="0070C0"/>
                </a:solidFill>
                <a:latin typeface="Courier New" panose="02070309020205020404" pitchFamily="49" charset="0"/>
                <a:cs typeface="Courier New" panose="02070309020205020404" pitchFamily="49" charset="0"/>
              </a:endParaRPr>
            </a:p>
            <a:p>
              <a:r>
                <a:rPr lang="en-US" sz="1200" b="1" dirty="0" err="1">
                  <a:latin typeface="Courier New" panose="02070309020205020404" pitchFamily="49" charset="0"/>
                  <a:cs typeface="Courier New" panose="02070309020205020404" pitchFamily="49" charset="0"/>
                </a:rPr>
                <a:t>runSeq</a:t>
              </a:r>
              <a:r>
                <a:rPr lang="en-US" sz="1200" b="1" dirty="0">
                  <a:latin typeface="Courier New" panose="02070309020205020404" pitchFamily="49" charset="0"/>
                  <a:cs typeface="Courier New" panose="02070309020205020404" pitchFamily="49" charset="0"/>
                </a:rPr>
                <a:t>::</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latin typeface="Courier New" panose="02070309020205020404" pitchFamily="49" charset="0"/>
                  <a:cs typeface="Courier New" panose="02070309020205020404" pitchFamily="49" charset="0"/>
                </a:rPr>
                <a:t>@* </a:t>
              </a:r>
              <a:r>
                <a:rPr lang="en-US" sz="1200" b="1" dirty="0">
                  <a:solidFill>
                    <a:srgbClr val="0070C0"/>
                  </a:solidFill>
                  <a:latin typeface="Courier New" panose="02070309020205020404" pitchFamily="49" charset="0"/>
                  <a:cs typeface="Courier New" panose="02070309020205020404" pitchFamily="49" charset="0"/>
                </a:rPr>
                <a:t>                        # </a:t>
              </a:r>
              <a:r>
                <a:rPr lang="en-US" sz="1200" b="1" dirty="0" err="1">
                  <a:solidFill>
                    <a:srgbClr val="0070C0"/>
                  </a:solidFill>
                  <a:latin typeface="Courier New" panose="02070309020205020404" pitchFamily="49" charset="0"/>
                  <a:cs typeface="Courier New" panose="02070309020205020404" pitchFamily="49" charset="0"/>
                </a:rPr>
                <a:t>timeStep</a:t>
              </a:r>
              <a:r>
                <a:rPr lang="en-US" sz="1200" b="1" dirty="0">
                  <a:solidFill>
                    <a:srgbClr val="0070C0"/>
                  </a:solidFill>
                  <a:latin typeface="Courier New" panose="02070309020205020404" pitchFamily="49" charset="0"/>
                  <a:cs typeface="Courier New" panose="02070309020205020404" pitchFamily="49" charset="0"/>
                </a:rPr>
                <a:t> = wildcard (*)</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DATA</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latin typeface="Courier New" panose="02070309020205020404" pitchFamily="49" charset="0"/>
                  <a:cs typeface="Courier New" panose="02070309020205020404" pitchFamily="49" charset="0"/>
                </a:rPr>
                <a:t>-&gt;</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a:t>
              </a:r>
              <a:r>
                <a:rPr lang="en-US" sz="1200" b="1" dirty="0">
                  <a:solidFill>
                    <a:srgbClr val="0070C0"/>
                  </a:solidFill>
                  <a:latin typeface="Courier New" panose="02070309020205020404" pitchFamily="49" charset="0"/>
                  <a:cs typeface="Courier New" panose="02070309020205020404" pitchFamily="49" charset="0"/>
                </a:rPr>
                <a:t>              # DATA to WRF connector </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DATA</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ROMS</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latin typeface="Courier New" panose="02070309020205020404" pitchFamily="49" charset="0"/>
                  <a:cs typeface="Courier New" panose="02070309020205020404" pitchFamily="49" charset="0"/>
                </a:rPr>
                <a:t>-&gt;</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a:t>
              </a:r>
              <a:r>
                <a:rPr lang="en-US" sz="1200" b="1" dirty="0">
                  <a:solidFill>
                    <a:srgbClr val="0070C0"/>
                  </a:solidFill>
                  <a:latin typeface="Courier New" panose="02070309020205020404" pitchFamily="49" charset="0"/>
                  <a:cs typeface="Courier New" panose="02070309020205020404" pitchFamily="49" charset="0"/>
                </a:rPr>
                <a:t>              # ROMS to WRF connector</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WRF</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latin typeface="Courier New" panose="02070309020205020404" pitchFamily="49" charset="0"/>
                  <a:cs typeface="Courier New" panose="02070309020205020404" pitchFamily="49" charset="0"/>
                </a:rPr>
                <a:t>-&gt;</a:t>
              </a:r>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ROMS </a:t>
              </a:r>
              <a:r>
                <a:rPr lang="en-US" sz="1200" b="1" dirty="0">
                  <a:solidFill>
                    <a:srgbClr val="0070C0"/>
                  </a:solidFill>
                  <a:latin typeface="Courier New" panose="02070309020205020404" pitchFamily="49" charset="0"/>
                  <a:cs typeface="Courier New" panose="02070309020205020404" pitchFamily="49" charset="0"/>
                </a:rPr>
                <a:t>             # WRF to ROMS connector</a:t>
              </a:r>
            </a:p>
            <a:p>
              <a:r>
                <a:rPr lang="en-US" sz="1200" b="1" dirty="0">
                  <a:solidFill>
                    <a:srgbClr val="0070C0"/>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ROMS</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a:t>
              </a:r>
            </a:p>
          </p:txBody>
        </p:sp>
        <p:sp>
          <p:nvSpPr>
            <p:cNvPr id="16" name="Oval 15">
              <a:extLst>
                <a:ext uri="{FF2B5EF4-FFF2-40B4-BE49-F238E27FC236}">
                  <a16:creationId xmlns:a16="http://schemas.microsoft.com/office/drawing/2014/main" id="{D9F8A8F4-B828-844D-9227-5B7FF6B29526}"/>
                </a:ext>
              </a:extLst>
            </p:cNvPr>
            <p:cNvSpPr>
              <a:spLocks noChangeAspect="1"/>
            </p:cNvSpPr>
            <p:nvPr/>
          </p:nvSpPr>
          <p:spPr>
            <a:xfrm>
              <a:off x="5382501" y="4582407"/>
              <a:ext cx="189022" cy="1890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1</a:t>
              </a:r>
            </a:p>
          </p:txBody>
        </p:sp>
        <p:sp>
          <p:nvSpPr>
            <p:cNvPr id="17" name="Oval 16">
              <a:extLst>
                <a:ext uri="{FF2B5EF4-FFF2-40B4-BE49-F238E27FC236}">
                  <a16:creationId xmlns:a16="http://schemas.microsoft.com/office/drawing/2014/main" id="{7FD8EC68-53D1-964F-BE82-F5F66A421885}"/>
                </a:ext>
              </a:extLst>
            </p:cNvPr>
            <p:cNvSpPr>
              <a:spLocks noChangeAspect="1"/>
            </p:cNvSpPr>
            <p:nvPr/>
          </p:nvSpPr>
          <p:spPr>
            <a:xfrm>
              <a:off x="3477493" y="5493333"/>
              <a:ext cx="182204" cy="1822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5</a:t>
              </a:r>
            </a:p>
          </p:txBody>
        </p:sp>
        <p:sp>
          <p:nvSpPr>
            <p:cNvPr id="18" name="Oval 17">
              <a:extLst>
                <a:ext uri="{FF2B5EF4-FFF2-40B4-BE49-F238E27FC236}">
                  <a16:creationId xmlns:a16="http://schemas.microsoft.com/office/drawing/2014/main" id="{4CA8EE6D-D616-D248-BBD4-D7EB55802840}"/>
                </a:ext>
              </a:extLst>
            </p:cNvPr>
            <p:cNvSpPr>
              <a:spLocks noChangeAspect="1"/>
            </p:cNvSpPr>
            <p:nvPr/>
          </p:nvSpPr>
          <p:spPr>
            <a:xfrm>
              <a:off x="5593787" y="5125983"/>
              <a:ext cx="177058" cy="1770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3</a:t>
              </a:r>
            </a:p>
          </p:txBody>
        </p:sp>
        <p:sp>
          <p:nvSpPr>
            <p:cNvPr id="19" name="Oval 18">
              <a:extLst>
                <a:ext uri="{FF2B5EF4-FFF2-40B4-BE49-F238E27FC236}">
                  <a16:creationId xmlns:a16="http://schemas.microsoft.com/office/drawing/2014/main" id="{D91480BD-CDDD-A34D-9B69-39E6A01085C0}"/>
                </a:ext>
              </a:extLst>
            </p:cNvPr>
            <p:cNvSpPr>
              <a:spLocks noChangeAspect="1"/>
            </p:cNvSpPr>
            <p:nvPr/>
          </p:nvSpPr>
          <p:spPr>
            <a:xfrm>
              <a:off x="3241978" y="5340935"/>
              <a:ext cx="179451" cy="1794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4</a:t>
              </a:r>
            </a:p>
          </p:txBody>
        </p:sp>
        <p:sp>
          <p:nvSpPr>
            <p:cNvPr id="20" name="Oval 19">
              <a:extLst>
                <a:ext uri="{FF2B5EF4-FFF2-40B4-BE49-F238E27FC236}">
                  <a16:creationId xmlns:a16="http://schemas.microsoft.com/office/drawing/2014/main" id="{D6CFB41F-F5D1-D44E-8ECE-C21F8CA1B9C3}"/>
                </a:ext>
              </a:extLst>
            </p:cNvPr>
            <p:cNvSpPr>
              <a:spLocks noChangeAspect="1"/>
            </p:cNvSpPr>
            <p:nvPr/>
          </p:nvSpPr>
          <p:spPr>
            <a:xfrm>
              <a:off x="5368645" y="4984191"/>
              <a:ext cx="189022" cy="1890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2</a:t>
              </a:r>
            </a:p>
          </p:txBody>
        </p:sp>
        <p:sp>
          <p:nvSpPr>
            <p:cNvPr id="22" name="Oval 21">
              <a:extLst>
                <a:ext uri="{FF2B5EF4-FFF2-40B4-BE49-F238E27FC236}">
                  <a16:creationId xmlns:a16="http://schemas.microsoft.com/office/drawing/2014/main" id="{712CFDE3-052C-894A-A415-701287F46EF0}"/>
                </a:ext>
              </a:extLst>
            </p:cNvPr>
            <p:cNvSpPr>
              <a:spLocks noChangeAspect="1"/>
            </p:cNvSpPr>
            <p:nvPr/>
          </p:nvSpPr>
          <p:spPr>
            <a:xfrm>
              <a:off x="11156383" y="4610115"/>
              <a:ext cx="189022" cy="1890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1</a:t>
              </a:r>
            </a:p>
          </p:txBody>
        </p:sp>
        <p:sp>
          <p:nvSpPr>
            <p:cNvPr id="24" name="Oval 23">
              <a:extLst>
                <a:ext uri="{FF2B5EF4-FFF2-40B4-BE49-F238E27FC236}">
                  <a16:creationId xmlns:a16="http://schemas.microsoft.com/office/drawing/2014/main" id="{FC7CA43F-C4AC-554F-A2DA-7801ABAB0414}"/>
                </a:ext>
              </a:extLst>
            </p:cNvPr>
            <p:cNvSpPr>
              <a:spLocks noChangeAspect="1"/>
            </p:cNvSpPr>
            <p:nvPr/>
          </p:nvSpPr>
          <p:spPr>
            <a:xfrm>
              <a:off x="11145998" y="4953018"/>
              <a:ext cx="189022" cy="1890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2</a:t>
              </a:r>
            </a:p>
          </p:txBody>
        </p:sp>
        <p:sp>
          <p:nvSpPr>
            <p:cNvPr id="25" name="Oval 24">
              <a:extLst>
                <a:ext uri="{FF2B5EF4-FFF2-40B4-BE49-F238E27FC236}">
                  <a16:creationId xmlns:a16="http://schemas.microsoft.com/office/drawing/2014/main" id="{12CADE1D-8C09-294A-AD9A-92C2668B0251}"/>
                </a:ext>
              </a:extLst>
            </p:cNvPr>
            <p:cNvSpPr>
              <a:spLocks noChangeAspect="1"/>
            </p:cNvSpPr>
            <p:nvPr/>
          </p:nvSpPr>
          <p:spPr>
            <a:xfrm>
              <a:off x="9026245" y="5140056"/>
              <a:ext cx="189022" cy="1890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3</a:t>
              </a:r>
            </a:p>
          </p:txBody>
        </p:sp>
        <p:sp>
          <p:nvSpPr>
            <p:cNvPr id="26" name="Oval 25">
              <a:extLst>
                <a:ext uri="{FF2B5EF4-FFF2-40B4-BE49-F238E27FC236}">
                  <a16:creationId xmlns:a16="http://schemas.microsoft.com/office/drawing/2014/main" id="{4F2CE983-80E1-FF44-8824-0601A2DC6954}"/>
                </a:ext>
              </a:extLst>
            </p:cNvPr>
            <p:cNvSpPr>
              <a:spLocks noChangeAspect="1"/>
            </p:cNvSpPr>
            <p:nvPr/>
          </p:nvSpPr>
          <p:spPr>
            <a:xfrm>
              <a:off x="11135600" y="5316703"/>
              <a:ext cx="189022" cy="1890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4</a:t>
              </a:r>
            </a:p>
          </p:txBody>
        </p:sp>
        <p:sp>
          <p:nvSpPr>
            <p:cNvPr id="27" name="Oval 26">
              <a:extLst>
                <a:ext uri="{FF2B5EF4-FFF2-40B4-BE49-F238E27FC236}">
                  <a16:creationId xmlns:a16="http://schemas.microsoft.com/office/drawing/2014/main" id="{6000174B-F34D-CD47-9887-AB0184D3EA11}"/>
                </a:ext>
              </a:extLst>
            </p:cNvPr>
            <p:cNvSpPr>
              <a:spLocks noChangeAspect="1"/>
            </p:cNvSpPr>
            <p:nvPr/>
          </p:nvSpPr>
          <p:spPr>
            <a:xfrm>
              <a:off x="9026249" y="5503740"/>
              <a:ext cx="189022" cy="1890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Narrow" panose="020B0604020202020204" pitchFamily="34" charset="0"/>
                  <a:cs typeface="Arial Narrow" panose="020B0604020202020204" pitchFamily="34" charset="0"/>
                </a:rPr>
                <a:t>5</a:t>
              </a:r>
            </a:p>
          </p:txBody>
        </p:sp>
      </p:grpSp>
    </p:spTree>
    <p:extLst>
      <p:ext uri="{BB962C8B-B14F-4D97-AF65-F5344CB8AC3E}">
        <p14:creationId xmlns:p14="http://schemas.microsoft.com/office/powerpoint/2010/main" val="3862565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3-13 at 1.25.34 PM.png">
            <a:extLst>
              <a:ext uri="{FF2B5EF4-FFF2-40B4-BE49-F238E27FC236}">
                <a16:creationId xmlns:a16="http://schemas.microsoft.com/office/drawing/2014/main" id="{CC8EF83F-02D6-A446-9959-B5A868A68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395" y="2359787"/>
            <a:ext cx="6187441" cy="4191827"/>
          </a:xfrm>
          <a:prstGeom prst="rect">
            <a:avLst/>
          </a:prstGeom>
          <a:ln>
            <a:solidFill>
              <a:srgbClr val="000000"/>
            </a:solidFill>
          </a:ln>
        </p:spPr>
      </p:pic>
      <p:sp>
        <p:nvSpPr>
          <p:cNvPr id="5" name="TextBox 4">
            <a:extLst>
              <a:ext uri="{FF2B5EF4-FFF2-40B4-BE49-F238E27FC236}">
                <a16:creationId xmlns:a16="http://schemas.microsoft.com/office/drawing/2014/main" id="{0012BD64-DB16-A749-96F0-F3C9DB0C7C14}"/>
              </a:ext>
            </a:extLst>
          </p:cNvPr>
          <p:cNvSpPr txBox="1"/>
          <p:nvPr/>
        </p:nvSpPr>
        <p:spPr>
          <a:xfrm>
            <a:off x="8115100" y="6533782"/>
            <a:ext cx="4473140" cy="369332"/>
          </a:xfrm>
          <a:prstGeom prst="rect">
            <a:avLst/>
          </a:prstGeom>
          <a:noFill/>
        </p:spPr>
        <p:txBody>
          <a:bodyPr wrap="square" rtlCol="0">
            <a:spAutoFit/>
          </a:bodyPr>
          <a:lstStyle/>
          <a:p>
            <a:r>
              <a:rPr lang="en-US" i="1" dirty="0"/>
              <a:t>Glenn et al., 2016 Nature Communications</a:t>
            </a:r>
          </a:p>
        </p:txBody>
      </p:sp>
      <p:pic>
        <p:nvPicPr>
          <p:cNvPr id="20" name="Picture 19">
            <a:extLst>
              <a:ext uri="{FF2B5EF4-FFF2-40B4-BE49-F238E27FC236}">
                <a16:creationId xmlns:a16="http://schemas.microsoft.com/office/drawing/2014/main" id="{1D7BD720-D646-C94D-BDB5-354D8D1B3C4E}"/>
              </a:ext>
            </a:extLst>
          </p:cNvPr>
          <p:cNvPicPr>
            <a:picLocks noChangeAspect="1"/>
          </p:cNvPicPr>
          <p:nvPr/>
        </p:nvPicPr>
        <p:blipFill>
          <a:blip r:embed="rId4"/>
          <a:stretch>
            <a:fillRect/>
          </a:stretch>
        </p:blipFill>
        <p:spPr>
          <a:xfrm>
            <a:off x="272378" y="3482920"/>
            <a:ext cx="4737581" cy="3281248"/>
          </a:xfrm>
          <a:prstGeom prst="rect">
            <a:avLst/>
          </a:prstGeom>
        </p:spPr>
      </p:pic>
      <p:grpSp>
        <p:nvGrpSpPr>
          <p:cNvPr id="22" name="Group 21">
            <a:extLst>
              <a:ext uri="{FF2B5EF4-FFF2-40B4-BE49-F238E27FC236}">
                <a16:creationId xmlns:a16="http://schemas.microsoft.com/office/drawing/2014/main" id="{65CA4A29-490F-B943-B58F-A16F8913387C}"/>
              </a:ext>
            </a:extLst>
          </p:cNvPr>
          <p:cNvGrpSpPr/>
          <p:nvPr/>
        </p:nvGrpSpPr>
        <p:grpSpPr>
          <a:xfrm>
            <a:off x="-326937" y="67374"/>
            <a:ext cx="5373537" cy="3230880"/>
            <a:chOff x="-200229" y="316470"/>
            <a:chExt cx="5528520" cy="3610225"/>
          </a:xfrm>
        </p:grpSpPr>
        <p:pic>
          <p:nvPicPr>
            <p:cNvPr id="23" name="Picture 21" descr="mab110826d_irenw.jpg">
              <a:extLst>
                <a:ext uri="{FF2B5EF4-FFF2-40B4-BE49-F238E27FC236}">
                  <a16:creationId xmlns:a16="http://schemas.microsoft.com/office/drawing/2014/main" id="{A5A4FE27-3CCD-1D43-B972-EF64336EEE99}"/>
                </a:ext>
              </a:extLst>
            </p:cNvPr>
            <p:cNvPicPr>
              <a:picLocks noChangeAspect="1"/>
            </p:cNvPicPr>
            <p:nvPr/>
          </p:nvPicPr>
          <p:blipFill rotWithShape="1">
            <a:blip r:embed="rId5">
              <a:extLst>
                <a:ext uri="{28A0092B-C50C-407E-A947-70E740481C1C}">
                  <a14:useLocalDpi xmlns:a14="http://schemas.microsoft.com/office/drawing/2010/main" val="0"/>
                </a:ext>
              </a:extLst>
            </a:blip>
            <a:srcRect t="19578" r="12716" b="-158"/>
            <a:stretch/>
          </p:blipFill>
          <p:spPr bwMode="auto">
            <a:xfrm>
              <a:off x="378675" y="384587"/>
              <a:ext cx="4949616" cy="3542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5322EA01-F93B-EF40-A918-7F4A17E19061}"/>
                </a:ext>
              </a:extLst>
            </p:cNvPr>
            <p:cNvSpPr txBox="1"/>
            <p:nvPr/>
          </p:nvSpPr>
          <p:spPr>
            <a:xfrm>
              <a:off x="-200229" y="316470"/>
              <a:ext cx="5340366" cy="1134914"/>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Hurricane Irene (2011)</a:t>
              </a:r>
            </a:p>
            <a:p>
              <a:pPr algn="ctr"/>
              <a:r>
                <a:rPr lang="en-US" sz="3000" b="1" dirty="0">
                  <a:solidFill>
                    <a:schemeClr val="bg1"/>
                  </a:solidFill>
                  <a:latin typeface="Arial" panose="020B0604020202020204" pitchFamily="34" charset="0"/>
                  <a:cs typeface="Arial" panose="020B0604020202020204" pitchFamily="34" charset="0"/>
                </a:rPr>
                <a:t>Test Case #1</a:t>
              </a:r>
            </a:p>
          </p:txBody>
        </p:sp>
      </p:grpSp>
      <p:grpSp>
        <p:nvGrpSpPr>
          <p:cNvPr id="4" name="Group 3">
            <a:extLst>
              <a:ext uri="{FF2B5EF4-FFF2-40B4-BE49-F238E27FC236}">
                <a16:creationId xmlns:a16="http://schemas.microsoft.com/office/drawing/2014/main" id="{8D5718E4-452A-1D49-B9BC-9B63D23F2EA9}"/>
              </a:ext>
            </a:extLst>
          </p:cNvPr>
          <p:cNvGrpSpPr/>
          <p:nvPr/>
        </p:nvGrpSpPr>
        <p:grpSpPr>
          <a:xfrm>
            <a:off x="5807395" y="74785"/>
            <a:ext cx="6187441" cy="2285999"/>
            <a:chOff x="5609275" y="411480"/>
            <a:chExt cx="6510086" cy="2285999"/>
          </a:xfrm>
        </p:grpSpPr>
        <p:pic>
          <p:nvPicPr>
            <p:cNvPr id="8" name="Picture 7" descr="Screen Shot 2017-03-13 at 1.23.25 PM.png">
              <a:extLst>
                <a:ext uri="{FF2B5EF4-FFF2-40B4-BE49-F238E27FC236}">
                  <a16:creationId xmlns:a16="http://schemas.microsoft.com/office/drawing/2014/main" id="{AA72F356-7B2F-CB4E-A36D-B05408F42342}"/>
                </a:ext>
              </a:extLst>
            </p:cNvPr>
            <p:cNvPicPr>
              <a:picLocks noChangeAspect="1"/>
            </p:cNvPicPr>
            <p:nvPr/>
          </p:nvPicPr>
          <p:blipFill rotWithShape="1">
            <a:blip r:embed="rId6">
              <a:extLst>
                <a:ext uri="{28A0092B-C50C-407E-A947-70E740481C1C}">
                  <a14:useLocalDpi xmlns:a14="http://schemas.microsoft.com/office/drawing/2010/main" val="0"/>
                </a:ext>
              </a:extLst>
            </a:blip>
            <a:srcRect b="48191"/>
            <a:stretch/>
          </p:blipFill>
          <p:spPr>
            <a:xfrm>
              <a:off x="5609275" y="411480"/>
              <a:ext cx="6510086" cy="2285999"/>
            </a:xfrm>
            <a:prstGeom prst="rect">
              <a:avLst/>
            </a:prstGeom>
            <a:ln>
              <a:solidFill>
                <a:srgbClr val="000000"/>
              </a:solidFill>
            </a:ln>
          </p:spPr>
        </p:pic>
        <p:sp>
          <p:nvSpPr>
            <p:cNvPr id="3" name="Rectangle 2">
              <a:extLst>
                <a:ext uri="{FF2B5EF4-FFF2-40B4-BE49-F238E27FC236}">
                  <a16:creationId xmlns:a16="http://schemas.microsoft.com/office/drawing/2014/main" id="{FC65085E-BD9F-AE42-A4E9-A2005FBD3896}"/>
                </a:ext>
              </a:extLst>
            </p:cNvPr>
            <p:cNvSpPr/>
            <p:nvPr/>
          </p:nvSpPr>
          <p:spPr>
            <a:xfrm>
              <a:off x="5791200" y="822960"/>
              <a:ext cx="716280" cy="411480"/>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257234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irSST.mp4" descr="PairSST.mp4">
            <a:hlinkClick r:id="" action="ppaction://media"/>
            <a:extLst>
              <a:ext uri="{FF2B5EF4-FFF2-40B4-BE49-F238E27FC236}">
                <a16:creationId xmlns:a16="http://schemas.microsoft.com/office/drawing/2014/main" id="{72940376-D6EF-9C4D-9AD6-21688EFE4B02}"/>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l="50000"/>
          <a:stretch/>
        </p:blipFill>
        <p:spPr>
          <a:xfrm>
            <a:off x="167639" y="1213582"/>
            <a:ext cx="5991973" cy="4710877"/>
          </a:xfrm>
          <a:prstGeom prst="rect">
            <a:avLst/>
          </a:prstGeom>
        </p:spPr>
      </p:pic>
      <p:sp>
        <p:nvSpPr>
          <p:cNvPr id="2" name="Rectangle 1">
            <a:extLst>
              <a:ext uri="{FF2B5EF4-FFF2-40B4-BE49-F238E27FC236}">
                <a16:creationId xmlns:a16="http://schemas.microsoft.com/office/drawing/2014/main" id="{F3245B05-B6E9-4845-9506-BF9ECD2223B8}"/>
              </a:ext>
            </a:extLst>
          </p:cNvPr>
          <p:cNvSpPr/>
          <p:nvPr/>
        </p:nvSpPr>
        <p:spPr>
          <a:xfrm>
            <a:off x="0" y="163123"/>
            <a:ext cx="12192000" cy="461665"/>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Hurricane Irene (2011) – Test Case #1</a:t>
            </a:r>
          </a:p>
        </p:txBody>
      </p:sp>
      <p:pic>
        <p:nvPicPr>
          <p:cNvPr id="6" name="Picture 5" descr="doppio_mdt.tif">
            <a:extLst>
              <a:ext uri="{FF2B5EF4-FFF2-40B4-BE49-F238E27FC236}">
                <a16:creationId xmlns:a16="http://schemas.microsoft.com/office/drawing/2014/main" id="{A45E2DBC-3982-2446-9D72-A76600AD9A9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128" t="9491" r="8378" b="10039"/>
          <a:stretch/>
        </p:blipFill>
        <p:spPr>
          <a:xfrm>
            <a:off x="6420980" y="624788"/>
            <a:ext cx="2676464" cy="2731063"/>
          </a:xfrm>
          <a:prstGeom prst="rect">
            <a:avLst/>
          </a:prstGeom>
        </p:spPr>
      </p:pic>
      <p:sp>
        <p:nvSpPr>
          <p:cNvPr id="7" name="Rectangle 6">
            <a:extLst>
              <a:ext uri="{FF2B5EF4-FFF2-40B4-BE49-F238E27FC236}">
                <a16:creationId xmlns:a16="http://schemas.microsoft.com/office/drawing/2014/main" id="{0B16A760-3214-274D-ADA0-538691CA2E32}"/>
              </a:ext>
            </a:extLst>
          </p:cNvPr>
          <p:cNvSpPr/>
          <p:nvPr/>
        </p:nvSpPr>
        <p:spPr>
          <a:xfrm>
            <a:off x="8292331" y="2368692"/>
            <a:ext cx="3899670" cy="1200329"/>
          </a:xfrm>
          <a:prstGeom prst="rect">
            <a:avLst/>
          </a:prstGeom>
          <a:solidFill>
            <a:schemeClr val="bg1">
              <a:lumMod val="85000"/>
              <a:alpha val="71000"/>
            </a:schemeClr>
          </a:solidFill>
          <a:ln>
            <a:solidFill>
              <a:schemeClr val="bg1">
                <a:lumMod val="50000"/>
              </a:schemeClr>
            </a:solidFill>
          </a:ln>
          <a:effectLst>
            <a:outerShdw blurRad="50800" dist="38100" dir="2700000" algn="tl" rotWithShape="0">
              <a:srgbClr val="000000">
                <a:alpha val="43000"/>
              </a:srgbClr>
            </a:outerShdw>
          </a:effectLst>
        </p:spPr>
        <p:txBody>
          <a:bodyPr wrap="square">
            <a:spAutoFit/>
          </a:bodyPr>
          <a:lstStyle/>
          <a:p>
            <a:pPr defTabSz="457200">
              <a:defRPr/>
            </a:pPr>
            <a:r>
              <a:rPr lang="en-US" dirty="0">
                <a:solidFill>
                  <a:prstClr val="black"/>
                </a:solidFill>
                <a:latin typeface="Calibri"/>
              </a:rPr>
              <a:t>ROMS ocean physics (Current Version)</a:t>
            </a:r>
          </a:p>
          <a:p>
            <a:pPr defTabSz="457200">
              <a:defRPr/>
            </a:pPr>
            <a:r>
              <a:rPr lang="en-US" dirty="0">
                <a:solidFill>
                  <a:prstClr val="black"/>
                </a:solidFill>
                <a:latin typeface="Calibri"/>
              </a:rPr>
              <a:t>     + MARACOOS data </a:t>
            </a:r>
          </a:p>
          <a:p>
            <a:pPr defTabSz="457200">
              <a:defRPr/>
            </a:pPr>
            <a:r>
              <a:rPr lang="en-US" dirty="0">
                <a:solidFill>
                  <a:prstClr val="black"/>
                </a:solidFill>
                <a:latin typeface="Calibri"/>
              </a:rPr>
              <a:t>     + 4D-Var data assimilation </a:t>
            </a:r>
            <a:br>
              <a:rPr lang="en-US" dirty="0">
                <a:solidFill>
                  <a:prstClr val="black"/>
                </a:solidFill>
                <a:latin typeface="Calibri"/>
              </a:rPr>
            </a:br>
            <a:r>
              <a:rPr lang="en-US" dirty="0">
                <a:solidFill>
                  <a:prstClr val="black"/>
                </a:solidFill>
                <a:latin typeface="Calibri"/>
              </a:rPr>
              <a:t>     = ‘best’ estimate of ocean state</a:t>
            </a:r>
          </a:p>
        </p:txBody>
      </p:sp>
      <p:sp>
        <p:nvSpPr>
          <p:cNvPr id="8" name="TextBox 7">
            <a:extLst>
              <a:ext uri="{FF2B5EF4-FFF2-40B4-BE49-F238E27FC236}">
                <a16:creationId xmlns:a16="http://schemas.microsoft.com/office/drawing/2014/main" id="{46811D75-E7D8-3442-96EE-3AD4EF1282D5}"/>
              </a:ext>
            </a:extLst>
          </p:cNvPr>
          <p:cNvSpPr txBox="1"/>
          <p:nvPr/>
        </p:nvSpPr>
        <p:spPr>
          <a:xfrm>
            <a:off x="9606505" y="1020580"/>
            <a:ext cx="2392680" cy="646331"/>
          </a:xfrm>
          <a:prstGeom prst="rect">
            <a:avLst/>
          </a:prstGeom>
          <a:noFill/>
        </p:spPr>
        <p:txBody>
          <a:bodyPr wrap="square" rtlCol="0">
            <a:spAutoFit/>
          </a:bodyPr>
          <a:lstStyle/>
          <a:p>
            <a:pPr algn="ctr"/>
            <a:r>
              <a:rPr lang="en-US" dirty="0"/>
              <a:t>Mid Atlantic ROMS DOPPIO Domain</a:t>
            </a:r>
          </a:p>
        </p:txBody>
      </p:sp>
      <p:pic>
        <p:nvPicPr>
          <p:cNvPr id="9" name="Picture 8">
            <a:extLst>
              <a:ext uri="{FF2B5EF4-FFF2-40B4-BE49-F238E27FC236}">
                <a16:creationId xmlns:a16="http://schemas.microsoft.com/office/drawing/2014/main" id="{310E1633-F549-0B42-9A5E-108730766642}"/>
              </a:ext>
            </a:extLst>
          </p:cNvPr>
          <p:cNvPicPr>
            <a:picLocks noChangeAspect="1"/>
          </p:cNvPicPr>
          <p:nvPr/>
        </p:nvPicPr>
        <p:blipFill rotWithShape="1">
          <a:blip r:embed="rId6"/>
          <a:srcRect l="6351" t="4632" r="7051" b="4905"/>
          <a:stretch/>
        </p:blipFill>
        <p:spPr>
          <a:xfrm>
            <a:off x="6159612" y="3569020"/>
            <a:ext cx="3815389" cy="2994584"/>
          </a:xfrm>
          <a:prstGeom prst="rect">
            <a:avLst/>
          </a:prstGeom>
        </p:spPr>
      </p:pic>
      <p:sp>
        <p:nvSpPr>
          <p:cNvPr id="10" name="Rectangle 9">
            <a:extLst>
              <a:ext uri="{FF2B5EF4-FFF2-40B4-BE49-F238E27FC236}">
                <a16:creationId xmlns:a16="http://schemas.microsoft.com/office/drawing/2014/main" id="{75C3F76C-DCB8-6049-93EC-EFB12A0DAC10}"/>
              </a:ext>
            </a:extLst>
          </p:cNvPr>
          <p:cNvSpPr/>
          <p:nvPr/>
        </p:nvSpPr>
        <p:spPr>
          <a:xfrm>
            <a:off x="8292330" y="5521224"/>
            <a:ext cx="3899670" cy="1200329"/>
          </a:xfrm>
          <a:prstGeom prst="rect">
            <a:avLst/>
          </a:prstGeom>
          <a:solidFill>
            <a:schemeClr val="bg1">
              <a:lumMod val="85000"/>
              <a:alpha val="71000"/>
            </a:schemeClr>
          </a:solidFill>
          <a:ln>
            <a:solidFill>
              <a:schemeClr val="bg1">
                <a:lumMod val="50000"/>
              </a:schemeClr>
            </a:solidFill>
          </a:ln>
          <a:effectLst>
            <a:outerShdw blurRad="50800" dist="38100" dir="2700000" algn="tl" rotWithShape="0">
              <a:srgbClr val="000000">
                <a:alpha val="43000"/>
              </a:srgbClr>
            </a:outerShdw>
          </a:effectLst>
        </p:spPr>
        <p:txBody>
          <a:bodyPr wrap="square">
            <a:spAutoFit/>
          </a:bodyPr>
          <a:lstStyle/>
          <a:p>
            <a:pPr defTabSz="457200">
              <a:defRPr/>
            </a:pPr>
            <a:r>
              <a:rPr lang="en-US" dirty="0">
                <a:solidFill>
                  <a:prstClr val="black"/>
                </a:solidFill>
                <a:latin typeface="Calibri"/>
              </a:rPr>
              <a:t>WRF-ARW 4.1 (NCAR Hurricane Physics)</a:t>
            </a:r>
          </a:p>
          <a:p>
            <a:pPr defTabSz="457200">
              <a:defRPr/>
            </a:pPr>
            <a:r>
              <a:rPr lang="en-US" dirty="0">
                <a:solidFill>
                  <a:prstClr val="black"/>
                </a:solidFill>
                <a:latin typeface="Calibri"/>
              </a:rPr>
              <a:t>	+ 6 km domain</a:t>
            </a:r>
          </a:p>
          <a:p>
            <a:pPr defTabSz="457200">
              <a:defRPr/>
            </a:pPr>
            <a:r>
              <a:rPr lang="en-US" dirty="0">
                <a:solidFill>
                  <a:prstClr val="black"/>
                </a:solidFill>
                <a:latin typeface="Calibri"/>
              </a:rPr>
              <a:t>	+ Based on application run and evaluated continuously since 2011</a:t>
            </a:r>
          </a:p>
        </p:txBody>
      </p:sp>
      <p:sp>
        <p:nvSpPr>
          <p:cNvPr id="11" name="TextBox 10">
            <a:extLst>
              <a:ext uri="{FF2B5EF4-FFF2-40B4-BE49-F238E27FC236}">
                <a16:creationId xmlns:a16="http://schemas.microsoft.com/office/drawing/2014/main" id="{4004D736-1254-D748-8C21-4F9BB7661780}"/>
              </a:ext>
            </a:extLst>
          </p:cNvPr>
          <p:cNvSpPr txBox="1"/>
          <p:nvPr/>
        </p:nvSpPr>
        <p:spPr>
          <a:xfrm>
            <a:off x="9822601" y="4237674"/>
            <a:ext cx="2176584" cy="646331"/>
          </a:xfrm>
          <a:prstGeom prst="rect">
            <a:avLst/>
          </a:prstGeom>
          <a:noFill/>
        </p:spPr>
        <p:txBody>
          <a:bodyPr wrap="square" rtlCol="0">
            <a:spAutoFit/>
          </a:bodyPr>
          <a:lstStyle/>
          <a:p>
            <a:pPr algn="ctr"/>
            <a:r>
              <a:rPr lang="en-US" dirty="0"/>
              <a:t>Mid Atlantic RU-WRF Application</a:t>
            </a:r>
          </a:p>
        </p:txBody>
      </p:sp>
    </p:spTree>
    <p:extLst>
      <p:ext uri="{BB962C8B-B14F-4D97-AF65-F5344CB8AC3E}">
        <p14:creationId xmlns:p14="http://schemas.microsoft.com/office/powerpoint/2010/main" val="214483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4"/>
                </p:tgtEl>
              </p:cMediaNode>
            </p:video>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F53C8-2923-544F-8E13-3BD0447D822B}"/>
              </a:ext>
            </a:extLst>
          </p:cNvPr>
          <p:cNvSpPr/>
          <p:nvPr/>
        </p:nvSpPr>
        <p:spPr>
          <a:xfrm>
            <a:off x="0" y="163123"/>
            <a:ext cx="12192000" cy="461665"/>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Hurricane Irene (2011) – Test Case #1</a:t>
            </a:r>
          </a:p>
        </p:txBody>
      </p:sp>
      <p:pic>
        <p:nvPicPr>
          <p:cNvPr id="4" name="Picture 3">
            <a:extLst>
              <a:ext uri="{FF2B5EF4-FFF2-40B4-BE49-F238E27FC236}">
                <a16:creationId xmlns:a16="http://schemas.microsoft.com/office/drawing/2014/main" id="{42481AA2-207B-3C4A-93B9-069164865C33}"/>
              </a:ext>
            </a:extLst>
          </p:cNvPr>
          <p:cNvPicPr>
            <a:picLocks noChangeAspect="1"/>
          </p:cNvPicPr>
          <p:nvPr/>
        </p:nvPicPr>
        <p:blipFill>
          <a:blip r:embed="rId3"/>
          <a:stretch>
            <a:fillRect/>
          </a:stretch>
        </p:blipFill>
        <p:spPr>
          <a:xfrm>
            <a:off x="1181061" y="518108"/>
            <a:ext cx="9829878" cy="6553252"/>
          </a:xfrm>
          <a:prstGeom prst="rect">
            <a:avLst/>
          </a:prstGeom>
        </p:spPr>
      </p:pic>
    </p:spTree>
    <p:extLst>
      <p:ext uri="{BB962C8B-B14F-4D97-AF65-F5344CB8AC3E}">
        <p14:creationId xmlns:p14="http://schemas.microsoft.com/office/powerpoint/2010/main" val="2608602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F84B59-158E-944F-8FD8-EDAE8B307262}"/>
              </a:ext>
            </a:extLst>
          </p:cNvPr>
          <p:cNvSpPr/>
          <p:nvPr/>
        </p:nvSpPr>
        <p:spPr>
          <a:xfrm>
            <a:off x="0" y="163123"/>
            <a:ext cx="12192000" cy="461665"/>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Hurricane Irene (2011) – Test Case #1</a:t>
            </a:r>
          </a:p>
        </p:txBody>
      </p:sp>
      <p:pic>
        <p:nvPicPr>
          <p:cNvPr id="4" name="Picture 3">
            <a:extLst>
              <a:ext uri="{FF2B5EF4-FFF2-40B4-BE49-F238E27FC236}">
                <a16:creationId xmlns:a16="http://schemas.microsoft.com/office/drawing/2014/main" id="{59EF1571-2338-724A-AF13-3E2A1792220F}"/>
              </a:ext>
            </a:extLst>
          </p:cNvPr>
          <p:cNvPicPr>
            <a:picLocks noChangeAspect="1"/>
          </p:cNvPicPr>
          <p:nvPr/>
        </p:nvPicPr>
        <p:blipFill>
          <a:blip r:embed="rId2"/>
          <a:stretch>
            <a:fillRect/>
          </a:stretch>
        </p:blipFill>
        <p:spPr>
          <a:xfrm>
            <a:off x="1217103" y="563828"/>
            <a:ext cx="9757793" cy="6505195"/>
          </a:xfrm>
          <a:prstGeom prst="rect">
            <a:avLst/>
          </a:prstGeom>
        </p:spPr>
      </p:pic>
    </p:spTree>
    <p:extLst>
      <p:ext uri="{BB962C8B-B14F-4D97-AF65-F5344CB8AC3E}">
        <p14:creationId xmlns:p14="http://schemas.microsoft.com/office/powerpoint/2010/main" val="3923929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D609BA-B07A-F649-B7E0-767A608FF4CD}"/>
              </a:ext>
            </a:extLst>
          </p:cNvPr>
          <p:cNvGrpSpPr/>
          <p:nvPr/>
        </p:nvGrpSpPr>
        <p:grpSpPr>
          <a:xfrm>
            <a:off x="2039332" y="320278"/>
            <a:ext cx="9074342" cy="3169920"/>
            <a:chOff x="363028" y="792480"/>
            <a:chExt cx="9074342" cy="3169920"/>
          </a:xfrm>
        </p:grpSpPr>
        <p:pic>
          <p:nvPicPr>
            <p:cNvPr id="11" name="Picture 10">
              <a:extLst>
                <a:ext uri="{FF2B5EF4-FFF2-40B4-BE49-F238E27FC236}">
                  <a16:creationId xmlns:a16="http://schemas.microsoft.com/office/drawing/2014/main" id="{25B8CF5E-976A-E342-9926-13CB7A718E0A}"/>
                </a:ext>
              </a:extLst>
            </p:cNvPr>
            <p:cNvPicPr>
              <a:picLocks noChangeAspect="1"/>
            </p:cNvPicPr>
            <p:nvPr/>
          </p:nvPicPr>
          <p:blipFill rotWithShape="1">
            <a:blip r:embed="rId3"/>
            <a:srcRect l="5575" r="8318" b="5036"/>
            <a:stretch/>
          </p:blipFill>
          <p:spPr>
            <a:xfrm>
              <a:off x="363028" y="792480"/>
              <a:ext cx="7664642" cy="3169920"/>
            </a:xfrm>
            <a:prstGeom prst="rect">
              <a:avLst/>
            </a:prstGeom>
          </p:spPr>
        </p:pic>
        <p:sp>
          <p:nvSpPr>
            <p:cNvPr id="2" name="TextBox 1">
              <a:extLst>
                <a:ext uri="{FF2B5EF4-FFF2-40B4-BE49-F238E27FC236}">
                  <a16:creationId xmlns:a16="http://schemas.microsoft.com/office/drawing/2014/main" id="{1DD13BE4-135E-DD47-8545-F653EF6C28D9}"/>
                </a:ext>
              </a:extLst>
            </p:cNvPr>
            <p:cNvSpPr txBox="1"/>
            <p:nvPr/>
          </p:nvSpPr>
          <p:spPr>
            <a:xfrm>
              <a:off x="7966710" y="1283732"/>
              <a:ext cx="1112520" cy="369332"/>
            </a:xfrm>
            <a:prstGeom prst="rect">
              <a:avLst/>
            </a:prstGeom>
            <a:noFill/>
          </p:spPr>
          <p:txBody>
            <a:bodyPr wrap="square" rtlCol="0">
              <a:spAutoFit/>
            </a:bodyPr>
            <a:lstStyle/>
            <a:p>
              <a:r>
                <a:rPr lang="en-US" b="1" dirty="0">
                  <a:solidFill>
                    <a:srgbClr val="0070C0"/>
                  </a:solidFill>
                </a:rPr>
                <a:t>COUPLED</a:t>
              </a:r>
            </a:p>
          </p:txBody>
        </p:sp>
        <p:sp>
          <p:nvSpPr>
            <p:cNvPr id="5" name="TextBox 4">
              <a:extLst>
                <a:ext uri="{FF2B5EF4-FFF2-40B4-BE49-F238E27FC236}">
                  <a16:creationId xmlns:a16="http://schemas.microsoft.com/office/drawing/2014/main" id="{9103F237-0935-E440-9AC9-A039D6B845AE}"/>
                </a:ext>
              </a:extLst>
            </p:cNvPr>
            <p:cNvSpPr txBox="1"/>
            <p:nvPr/>
          </p:nvSpPr>
          <p:spPr>
            <a:xfrm>
              <a:off x="7972425" y="1499473"/>
              <a:ext cx="1112520" cy="369332"/>
            </a:xfrm>
            <a:prstGeom prst="rect">
              <a:avLst/>
            </a:prstGeom>
            <a:noFill/>
          </p:spPr>
          <p:txBody>
            <a:bodyPr wrap="square" rtlCol="0">
              <a:spAutoFit/>
            </a:bodyPr>
            <a:lstStyle/>
            <a:p>
              <a:r>
                <a:rPr lang="en-US" b="1" dirty="0"/>
                <a:t>OFFICIAL</a:t>
              </a:r>
            </a:p>
          </p:txBody>
        </p:sp>
        <p:sp>
          <p:nvSpPr>
            <p:cNvPr id="6" name="TextBox 5">
              <a:extLst>
                <a:ext uri="{FF2B5EF4-FFF2-40B4-BE49-F238E27FC236}">
                  <a16:creationId xmlns:a16="http://schemas.microsoft.com/office/drawing/2014/main" id="{C5714373-C8FA-E448-A91F-90B8459A37A8}"/>
                </a:ext>
              </a:extLst>
            </p:cNvPr>
            <p:cNvSpPr txBox="1"/>
            <p:nvPr/>
          </p:nvSpPr>
          <p:spPr>
            <a:xfrm>
              <a:off x="8027670" y="2533650"/>
              <a:ext cx="1409700" cy="369332"/>
            </a:xfrm>
            <a:prstGeom prst="rect">
              <a:avLst/>
            </a:prstGeom>
            <a:noFill/>
          </p:spPr>
          <p:txBody>
            <a:bodyPr wrap="square" rtlCol="0">
              <a:spAutoFit/>
            </a:bodyPr>
            <a:lstStyle/>
            <a:p>
              <a:r>
                <a:rPr lang="en-US" b="1" dirty="0">
                  <a:solidFill>
                    <a:srgbClr val="FF0000"/>
                  </a:solidFill>
                </a:rPr>
                <a:t>Un-Coupled</a:t>
              </a:r>
            </a:p>
          </p:txBody>
        </p:sp>
      </p:grpSp>
    </p:spTree>
    <p:extLst>
      <p:ext uri="{BB962C8B-B14F-4D97-AF65-F5344CB8AC3E}">
        <p14:creationId xmlns:p14="http://schemas.microsoft.com/office/powerpoint/2010/main" val="3702139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D609BA-B07A-F649-B7E0-767A608FF4CD}"/>
              </a:ext>
            </a:extLst>
          </p:cNvPr>
          <p:cNvGrpSpPr/>
          <p:nvPr/>
        </p:nvGrpSpPr>
        <p:grpSpPr>
          <a:xfrm>
            <a:off x="2039332" y="320278"/>
            <a:ext cx="9074342" cy="3169920"/>
            <a:chOff x="363028" y="792480"/>
            <a:chExt cx="9074342" cy="3169920"/>
          </a:xfrm>
        </p:grpSpPr>
        <p:pic>
          <p:nvPicPr>
            <p:cNvPr id="11" name="Picture 10">
              <a:extLst>
                <a:ext uri="{FF2B5EF4-FFF2-40B4-BE49-F238E27FC236}">
                  <a16:creationId xmlns:a16="http://schemas.microsoft.com/office/drawing/2014/main" id="{25B8CF5E-976A-E342-9926-13CB7A718E0A}"/>
                </a:ext>
              </a:extLst>
            </p:cNvPr>
            <p:cNvPicPr>
              <a:picLocks noChangeAspect="1"/>
            </p:cNvPicPr>
            <p:nvPr/>
          </p:nvPicPr>
          <p:blipFill rotWithShape="1">
            <a:blip r:embed="rId3"/>
            <a:srcRect l="5575" r="8318" b="5036"/>
            <a:stretch/>
          </p:blipFill>
          <p:spPr>
            <a:xfrm>
              <a:off x="363028" y="792480"/>
              <a:ext cx="7664642" cy="3169920"/>
            </a:xfrm>
            <a:prstGeom prst="rect">
              <a:avLst/>
            </a:prstGeom>
          </p:spPr>
        </p:pic>
        <p:sp>
          <p:nvSpPr>
            <p:cNvPr id="2" name="TextBox 1">
              <a:extLst>
                <a:ext uri="{FF2B5EF4-FFF2-40B4-BE49-F238E27FC236}">
                  <a16:creationId xmlns:a16="http://schemas.microsoft.com/office/drawing/2014/main" id="{1DD13BE4-135E-DD47-8545-F653EF6C28D9}"/>
                </a:ext>
              </a:extLst>
            </p:cNvPr>
            <p:cNvSpPr txBox="1"/>
            <p:nvPr/>
          </p:nvSpPr>
          <p:spPr>
            <a:xfrm>
              <a:off x="7966710" y="1283732"/>
              <a:ext cx="1112520" cy="369332"/>
            </a:xfrm>
            <a:prstGeom prst="rect">
              <a:avLst/>
            </a:prstGeom>
            <a:noFill/>
          </p:spPr>
          <p:txBody>
            <a:bodyPr wrap="square" rtlCol="0">
              <a:spAutoFit/>
            </a:bodyPr>
            <a:lstStyle/>
            <a:p>
              <a:r>
                <a:rPr lang="en-US" b="1" dirty="0">
                  <a:solidFill>
                    <a:srgbClr val="0070C0"/>
                  </a:solidFill>
                </a:rPr>
                <a:t>COUPLED</a:t>
              </a:r>
            </a:p>
          </p:txBody>
        </p:sp>
        <p:sp>
          <p:nvSpPr>
            <p:cNvPr id="5" name="TextBox 4">
              <a:extLst>
                <a:ext uri="{FF2B5EF4-FFF2-40B4-BE49-F238E27FC236}">
                  <a16:creationId xmlns:a16="http://schemas.microsoft.com/office/drawing/2014/main" id="{9103F237-0935-E440-9AC9-A039D6B845AE}"/>
                </a:ext>
              </a:extLst>
            </p:cNvPr>
            <p:cNvSpPr txBox="1"/>
            <p:nvPr/>
          </p:nvSpPr>
          <p:spPr>
            <a:xfrm>
              <a:off x="7972425" y="1499473"/>
              <a:ext cx="1112520" cy="369332"/>
            </a:xfrm>
            <a:prstGeom prst="rect">
              <a:avLst/>
            </a:prstGeom>
            <a:noFill/>
          </p:spPr>
          <p:txBody>
            <a:bodyPr wrap="square" rtlCol="0">
              <a:spAutoFit/>
            </a:bodyPr>
            <a:lstStyle/>
            <a:p>
              <a:r>
                <a:rPr lang="en-US" b="1" dirty="0"/>
                <a:t>OFFICIAL</a:t>
              </a:r>
            </a:p>
          </p:txBody>
        </p:sp>
        <p:sp>
          <p:nvSpPr>
            <p:cNvPr id="6" name="TextBox 5">
              <a:extLst>
                <a:ext uri="{FF2B5EF4-FFF2-40B4-BE49-F238E27FC236}">
                  <a16:creationId xmlns:a16="http://schemas.microsoft.com/office/drawing/2014/main" id="{C5714373-C8FA-E448-A91F-90B8459A37A8}"/>
                </a:ext>
              </a:extLst>
            </p:cNvPr>
            <p:cNvSpPr txBox="1"/>
            <p:nvPr/>
          </p:nvSpPr>
          <p:spPr>
            <a:xfrm>
              <a:off x="8027670" y="2533650"/>
              <a:ext cx="1409700" cy="369332"/>
            </a:xfrm>
            <a:prstGeom prst="rect">
              <a:avLst/>
            </a:prstGeom>
            <a:noFill/>
          </p:spPr>
          <p:txBody>
            <a:bodyPr wrap="square" rtlCol="0">
              <a:spAutoFit/>
            </a:bodyPr>
            <a:lstStyle/>
            <a:p>
              <a:r>
                <a:rPr lang="en-US" b="1" dirty="0">
                  <a:solidFill>
                    <a:srgbClr val="FF0000"/>
                  </a:solidFill>
                </a:rPr>
                <a:t>Un-Coupled</a:t>
              </a:r>
            </a:p>
          </p:txBody>
        </p:sp>
      </p:grpSp>
      <p:pic>
        <p:nvPicPr>
          <p:cNvPr id="8" name="Picture 7">
            <a:extLst>
              <a:ext uri="{FF2B5EF4-FFF2-40B4-BE49-F238E27FC236}">
                <a16:creationId xmlns:a16="http://schemas.microsoft.com/office/drawing/2014/main" id="{FF6B08D1-11A0-014A-B445-7A02DFD6E5CB}"/>
              </a:ext>
            </a:extLst>
          </p:cNvPr>
          <p:cNvPicPr>
            <a:picLocks noChangeAspect="1"/>
          </p:cNvPicPr>
          <p:nvPr/>
        </p:nvPicPr>
        <p:blipFill>
          <a:blip r:embed="rId4"/>
          <a:stretch>
            <a:fillRect/>
          </a:stretch>
        </p:blipFill>
        <p:spPr>
          <a:xfrm>
            <a:off x="3714115" y="3490198"/>
            <a:ext cx="8980805" cy="3367802"/>
          </a:xfrm>
          <a:prstGeom prst="rect">
            <a:avLst/>
          </a:prstGeom>
        </p:spPr>
      </p:pic>
      <p:pic>
        <p:nvPicPr>
          <p:cNvPr id="9" name="Picture 8">
            <a:extLst>
              <a:ext uri="{FF2B5EF4-FFF2-40B4-BE49-F238E27FC236}">
                <a16:creationId xmlns:a16="http://schemas.microsoft.com/office/drawing/2014/main" id="{F31C5BC8-2DD3-A846-894D-0664F4E1048E}"/>
              </a:ext>
            </a:extLst>
          </p:cNvPr>
          <p:cNvPicPr>
            <a:picLocks noChangeAspect="1"/>
          </p:cNvPicPr>
          <p:nvPr/>
        </p:nvPicPr>
        <p:blipFill rotWithShape="1">
          <a:blip r:embed="rId5"/>
          <a:srcRect l="51718" t="3841" r="5800" b="52207"/>
          <a:stretch/>
        </p:blipFill>
        <p:spPr>
          <a:xfrm>
            <a:off x="103948" y="3490198"/>
            <a:ext cx="4145280" cy="2859168"/>
          </a:xfrm>
          <a:prstGeom prst="rect">
            <a:avLst/>
          </a:prstGeom>
        </p:spPr>
      </p:pic>
      <p:cxnSp>
        <p:nvCxnSpPr>
          <p:cNvPr id="7" name="Straight Arrow Connector 6">
            <a:extLst>
              <a:ext uri="{FF2B5EF4-FFF2-40B4-BE49-F238E27FC236}">
                <a16:creationId xmlns:a16="http://schemas.microsoft.com/office/drawing/2014/main" id="{F718F73C-4467-3E46-AB1B-794FB867F98E}"/>
              </a:ext>
            </a:extLst>
          </p:cNvPr>
          <p:cNvCxnSpPr/>
          <p:nvPr/>
        </p:nvCxnSpPr>
        <p:spPr>
          <a:xfrm>
            <a:off x="1386840" y="4843582"/>
            <a:ext cx="2938588"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50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CCB724-5F5B-8444-A678-FCAEED2D3E92}"/>
              </a:ext>
            </a:extLst>
          </p:cNvPr>
          <p:cNvSpPr txBox="1"/>
          <p:nvPr/>
        </p:nvSpPr>
        <p:spPr>
          <a:xfrm>
            <a:off x="244227" y="868461"/>
            <a:ext cx="6002549" cy="5371727"/>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Developd</a:t>
            </a:r>
            <a:r>
              <a:rPr lang="en-US" sz="2000" b="1" dirty="0">
                <a:latin typeface="Calibri" panose="020F0502020204030204" pitchFamily="34" charset="0"/>
                <a:cs typeface="Calibri" panose="020F0502020204030204" pitchFamily="34" charset="0"/>
              </a:rPr>
              <a:t> NUOPC cap files for WRF/ROMS applications</a:t>
            </a:r>
          </a:p>
          <a:p>
            <a:r>
              <a:rPr lang="en-US" sz="2000" b="1" dirty="0">
                <a:latin typeface="Calibri" panose="020F0502020204030204" pitchFamily="34" charset="0"/>
                <a:cs typeface="Calibri" panose="020F0502020204030204" pitchFamily="34" charset="0"/>
              </a:rPr>
              <a:t>(ESMF V8.0)</a:t>
            </a:r>
            <a:endParaRPr lang="en-US" sz="2000" b="1" dirty="0">
              <a:solidFill>
                <a:srgbClr val="000000"/>
              </a:solidFill>
              <a:latin typeface="Calibri" panose="020F0502020204030204" pitchFamily="34" charset="0"/>
              <a:ea typeface="ＭＳ Ｐゴシック" charset="0"/>
              <a:cs typeface="Calibri" panose="020F0502020204030204" pitchFamily="34" charset="0"/>
            </a:endParaRPr>
          </a:p>
          <a:p>
            <a:pPr marL="342900" indent="-342900">
              <a:lnSpc>
                <a:spcPct val="120000"/>
              </a:lnSpc>
              <a:spcBef>
                <a:spcPct val="20000"/>
              </a:spcBef>
              <a:spcAft>
                <a:spcPts val="18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Enabled nesting capabilities within both ocean and atmospheric domains</a:t>
            </a:r>
          </a:p>
          <a:p>
            <a:pPr marL="342900" indent="-342900">
              <a:lnSpc>
                <a:spcPct val="120000"/>
              </a:lnSpc>
              <a:spcBef>
                <a:spcPct val="20000"/>
              </a:spcBef>
              <a:spcAft>
                <a:spcPts val="18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Utilized existing MARACOOS domain applications to test and evaluate the coupling system. </a:t>
            </a:r>
          </a:p>
          <a:p>
            <a:pPr marL="342900" indent="-342900">
              <a:lnSpc>
                <a:spcPct val="120000"/>
              </a:lnSpc>
              <a:spcBef>
                <a:spcPct val="20000"/>
              </a:spcBef>
              <a:spcAft>
                <a:spcPts val="18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Tests on cloud computing environments  </a:t>
            </a:r>
          </a:p>
          <a:p>
            <a:pPr marL="342900"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Establish a path forward to the UFS, Future Work:</a:t>
            </a:r>
          </a:p>
          <a:p>
            <a:pPr marL="800100" lvl="1"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Coupling ROMS to SAR-FV3</a:t>
            </a:r>
          </a:p>
          <a:p>
            <a:pPr marL="800100" lvl="1"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Test nested coupled applications</a:t>
            </a:r>
          </a:p>
          <a:p>
            <a:pPr marL="800100" lvl="1"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Develop coupled 4D-Var capabilities</a:t>
            </a:r>
          </a:p>
        </p:txBody>
      </p:sp>
      <p:sp>
        <p:nvSpPr>
          <p:cNvPr id="5" name="TextBox 4">
            <a:extLst>
              <a:ext uri="{FF2B5EF4-FFF2-40B4-BE49-F238E27FC236}">
                <a16:creationId xmlns:a16="http://schemas.microsoft.com/office/drawing/2014/main" id="{AA2B063D-639D-0C4C-A0F7-C02EDB095E42}"/>
              </a:ext>
            </a:extLst>
          </p:cNvPr>
          <p:cNvSpPr txBox="1"/>
          <p:nvPr/>
        </p:nvSpPr>
        <p:spPr>
          <a:xfrm>
            <a:off x="716280" y="227394"/>
            <a:ext cx="5242560" cy="461665"/>
          </a:xfrm>
          <a:prstGeom prst="rect">
            <a:avLst/>
          </a:prstGeom>
          <a:noFill/>
        </p:spPr>
        <p:txBody>
          <a:bodyPr wrap="square" rtlCol="0">
            <a:spAutoFit/>
          </a:bodyPr>
          <a:lstStyle/>
          <a:p>
            <a:pPr algn="ctr"/>
            <a:r>
              <a:rPr lang="en-US" sz="2400" b="1" dirty="0"/>
              <a:t>Progress and Future Work:</a:t>
            </a:r>
          </a:p>
        </p:txBody>
      </p:sp>
      <p:sp>
        <p:nvSpPr>
          <p:cNvPr id="6" name="Right Arrow 5">
            <a:extLst>
              <a:ext uri="{FF2B5EF4-FFF2-40B4-BE49-F238E27FC236}">
                <a16:creationId xmlns:a16="http://schemas.microsoft.com/office/drawing/2014/main" id="{242B6746-EA34-4140-8B82-85EEF40C21CD}"/>
              </a:ext>
            </a:extLst>
          </p:cNvPr>
          <p:cNvSpPr/>
          <p:nvPr/>
        </p:nvSpPr>
        <p:spPr>
          <a:xfrm>
            <a:off x="6241812" y="2569104"/>
            <a:ext cx="86002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9C2C25-68CC-984F-A5A6-AF8C78D8D3E5}"/>
              </a:ext>
            </a:extLst>
          </p:cNvPr>
          <p:cNvSpPr txBox="1"/>
          <p:nvPr/>
        </p:nvSpPr>
        <p:spPr>
          <a:xfrm>
            <a:off x="7173532" y="2289872"/>
            <a:ext cx="5070829" cy="1015663"/>
          </a:xfrm>
          <a:prstGeom prst="rect">
            <a:avLst/>
          </a:prstGeom>
          <a:noFill/>
        </p:spPr>
        <p:txBody>
          <a:bodyPr wrap="square" rtlCol="0">
            <a:spAutoFit/>
          </a:bodyPr>
          <a:lstStyle/>
          <a:p>
            <a:r>
              <a:rPr lang="en-US" sz="2000" b="1" dirty="0">
                <a:solidFill>
                  <a:srgbClr val="0070C0"/>
                </a:solidFill>
                <a:latin typeface="Calibri" panose="020F0502020204030204" pitchFamily="34" charset="0"/>
                <a:cs typeface="Calibri" panose="020F0502020204030204" pitchFamily="34" charset="0"/>
              </a:rPr>
              <a:t>Additional evaluation vs. in situ data (Rutgers ocean glider, Met-Ocean buoys, MARACOOS HF Radar Surface Currents, satellite products)</a:t>
            </a:r>
            <a:endParaRPr lang="en-US" sz="2000" b="1" dirty="0">
              <a:solidFill>
                <a:srgbClr val="0070C0"/>
              </a:solidFill>
              <a:latin typeface="Calibri" panose="020F0502020204030204" pitchFamily="34" charset="0"/>
              <a:ea typeface="ＭＳ Ｐゴシック" charset="0"/>
              <a:cs typeface="Calibri" panose="020F0502020204030204" pitchFamily="34" charset="0"/>
            </a:endParaRPr>
          </a:p>
        </p:txBody>
      </p:sp>
      <p:sp>
        <p:nvSpPr>
          <p:cNvPr id="9" name="Right Arrow 8">
            <a:extLst>
              <a:ext uri="{FF2B5EF4-FFF2-40B4-BE49-F238E27FC236}">
                <a16:creationId xmlns:a16="http://schemas.microsoft.com/office/drawing/2014/main" id="{02AFB58D-381A-A04E-A6F6-169AF52FC3F0}"/>
              </a:ext>
            </a:extLst>
          </p:cNvPr>
          <p:cNvSpPr/>
          <p:nvPr/>
        </p:nvSpPr>
        <p:spPr>
          <a:xfrm>
            <a:off x="6241812" y="3509850"/>
            <a:ext cx="86002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6AA071-DE6E-4941-8128-80C8C85E431C}"/>
              </a:ext>
            </a:extLst>
          </p:cNvPr>
          <p:cNvSpPr txBox="1"/>
          <p:nvPr/>
        </p:nvSpPr>
        <p:spPr>
          <a:xfrm>
            <a:off x="7173532" y="3482676"/>
            <a:ext cx="5070829" cy="707886"/>
          </a:xfrm>
          <a:prstGeom prst="rect">
            <a:avLst/>
          </a:prstGeom>
          <a:noFill/>
        </p:spPr>
        <p:txBody>
          <a:bodyPr wrap="square" rtlCol="0">
            <a:spAutoFit/>
          </a:bodyPr>
          <a:lstStyle/>
          <a:p>
            <a:r>
              <a:rPr lang="en-US" sz="2000" b="1" dirty="0">
                <a:solidFill>
                  <a:srgbClr val="0070C0"/>
                </a:solidFill>
                <a:latin typeface="Calibri" panose="020F0502020204030204" pitchFamily="34" charset="0"/>
                <a:cs typeface="Calibri" panose="020F0502020204030204" pitchFamily="34" charset="0"/>
              </a:rPr>
              <a:t>The Irene test case has been setup on Amazon Web Service (IOOS/RPS)</a:t>
            </a:r>
            <a:endParaRPr lang="en-US" sz="2000" b="1" dirty="0">
              <a:solidFill>
                <a:srgbClr val="0070C0"/>
              </a:solidFill>
              <a:latin typeface="Calibri" panose="020F0502020204030204" pitchFamily="34" charset="0"/>
              <a:ea typeface="ＭＳ Ｐゴシック" charset="0"/>
              <a:cs typeface="Calibri" panose="020F0502020204030204" pitchFamily="34" charset="0"/>
            </a:endParaRPr>
          </a:p>
        </p:txBody>
      </p:sp>
      <p:sp>
        <p:nvSpPr>
          <p:cNvPr id="11" name="Right Arrow 10">
            <a:extLst>
              <a:ext uri="{FF2B5EF4-FFF2-40B4-BE49-F238E27FC236}">
                <a16:creationId xmlns:a16="http://schemas.microsoft.com/office/drawing/2014/main" id="{51CB97ED-5083-1B4C-A497-782B78E913BF}"/>
              </a:ext>
            </a:extLst>
          </p:cNvPr>
          <p:cNvSpPr/>
          <p:nvPr/>
        </p:nvSpPr>
        <p:spPr>
          <a:xfrm>
            <a:off x="6241812" y="4463539"/>
            <a:ext cx="86002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C9F9F70-EAF1-1946-8190-B332192B0980}"/>
              </a:ext>
            </a:extLst>
          </p:cNvPr>
          <p:cNvSpPr txBox="1"/>
          <p:nvPr/>
        </p:nvSpPr>
        <p:spPr>
          <a:xfrm>
            <a:off x="7173532" y="4367704"/>
            <a:ext cx="5070829" cy="1015663"/>
          </a:xfrm>
          <a:prstGeom prst="rect">
            <a:avLst/>
          </a:prstGeom>
          <a:noFill/>
        </p:spPr>
        <p:txBody>
          <a:bodyPr wrap="square" rtlCol="0">
            <a:spAutoFit/>
          </a:bodyPr>
          <a:lstStyle/>
          <a:p>
            <a:r>
              <a:rPr lang="en-US" sz="2000" b="1" dirty="0">
                <a:solidFill>
                  <a:srgbClr val="0070C0"/>
                </a:solidFill>
                <a:latin typeface="Calibri" panose="020F0502020204030204" pitchFamily="34" charset="0"/>
                <a:cs typeface="Calibri" panose="020F0502020204030204" pitchFamily="34" charset="0"/>
              </a:rPr>
              <a:t>A new collaborative project between Rutgers and NOAA EMC. Expanding domains (Caribbean, Gulf of Mexico, others)</a:t>
            </a:r>
            <a:endParaRPr lang="en-US" sz="2000" b="1" dirty="0">
              <a:solidFill>
                <a:srgbClr val="0070C0"/>
              </a:solidFill>
              <a:latin typeface="Calibri" panose="020F0502020204030204" pitchFamily="34" charset="0"/>
              <a:ea typeface="ＭＳ Ｐゴシック" charset="0"/>
              <a:cs typeface="Calibri" panose="020F0502020204030204" pitchFamily="34" charset="0"/>
            </a:endParaRPr>
          </a:p>
        </p:txBody>
      </p:sp>
      <p:sp>
        <p:nvSpPr>
          <p:cNvPr id="13" name="TextBox 12">
            <a:extLst>
              <a:ext uri="{FF2B5EF4-FFF2-40B4-BE49-F238E27FC236}">
                <a16:creationId xmlns:a16="http://schemas.microsoft.com/office/drawing/2014/main" id="{226B76DC-622F-D949-A85B-9ED5C90E7876}"/>
              </a:ext>
            </a:extLst>
          </p:cNvPr>
          <p:cNvSpPr txBox="1"/>
          <p:nvPr/>
        </p:nvSpPr>
        <p:spPr>
          <a:xfrm>
            <a:off x="5852160" y="5682427"/>
            <a:ext cx="633984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Thank You!</a:t>
            </a:r>
          </a:p>
        </p:txBody>
      </p:sp>
      <p:pic>
        <p:nvPicPr>
          <p:cNvPr id="14" name="Picture 13">
            <a:extLst>
              <a:ext uri="{FF2B5EF4-FFF2-40B4-BE49-F238E27FC236}">
                <a16:creationId xmlns:a16="http://schemas.microsoft.com/office/drawing/2014/main" id="{1240B729-75EB-3941-BC04-D4435DEC68EB}"/>
              </a:ext>
            </a:extLst>
          </p:cNvPr>
          <p:cNvPicPr>
            <a:picLocks noChangeAspect="1"/>
          </p:cNvPicPr>
          <p:nvPr/>
        </p:nvPicPr>
        <p:blipFill>
          <a:blip r:embed="rId2"/>
          <a:stretch>
            <a:fillRect/>
          </a:stretch>
        </p:blipFill>
        <p:spPr>
          <a:xfrm>
            <a:off x="7433612" y="1726942"/>
            <a:ext cx="2521550" cy="550559"/>
          </a:xfrm>
          <a:prstGeom prst="rect">
            <a:avLst/>
          </a:prstGeom>
        </p:spPr>
      </p:pic>
      <p:pic>
        <p:nvPicPr>
          <p:cNvPr id="15" name="Picture 14">
            <a:extLst>
              <a:ext uri="{FF2B5EF4-FFF2-40B4-BE49-F238E27FC236}">
                <a16:creationId xmlns:a16="http://schemas.microsoft.com/office/drawing/2014/main" id="{3AAA5D3A-C340-454A-9C83-D68C13640658}"/>
              </a:ext>
            </a:extLst>
          </p:cNvPr>
          <p:cNvPicPr>
            <a:picLocks noChangeAspect="1"/>
          </p:cNvPicPr>
          <p:nvPr/>
        </p:nvPicPr>
        <p:blipFill rotWithShape="1">
          <a:blip r:embed="rId3"/>
          <a:srcRect t="-1" b="20420"/>
          <a:stretch/>
        </p:blipFill>
        <p:spPr>
          <a:xfrm>
            <a:off x="9955162" y="1683035"/>
            <a:ext cx="2215225" cy="624820"/>
          </a:xfrm>
          <a:prstGeom prst="rect">
            <a:avLst/>
          </a:prstGeom>
        </p:spPr>
      </p:pic>
      <p:pic>
        <p:nvPicPr>
          <p:cNvPr id="16" name="Picture 2" descr="https://s3.amazonaws.com/ioos-us-gliders/wp-content/uploads/2017/07/24180518/cropped-IOOS_Emblem_Tertiary_B_RGB.png">
            <a:extLst>
              <a:ext uri="{FF2B5EF4-FFF2-40B4-BE49-F238E27FC236}">
                <a16:creationId xmlns:a16="http://schemas.microsoft.com/office/drawing/2014/main" id="{8656A8F6-86A4-4347-BD49-B77E603697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474" b="7882"/>
          <a:stretch/>
        </p:blipFill>
        <p:spPr bwMode="auto">
          <a:xfrm>
            <a:off x="10416272" y="31481"/>
            <a:ext cx="1708395" cy="5947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SN Office of Naval Research (ONR) Science &amp; Technology Seal">
            <a:extLst>
              <a:ext uri="{FF2B5EF4-FFF2-40B4-BE49-F238E27FC236}">
                <a16:creationId xmlns:a16="http://schemas.microsoft.com/office/drawing/2014/main" id="{00BBD249-03F2-8840-9D0E-3359C9405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0192" y="817044"/>
            <a:ext cx="1800041" cy="8200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9439363-D19C-D941-932B-52F3CD1C3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0233" y="776144"/>
            <a:ext cx="1400154" cy="950105"/>
          </a:xfrm>
          <a:prstGeom prst="rect">
            <a:avLst/>
          </a:prstGeom>
        </p:spPr>
      </p:pic>
      <p:pic>
        <p:nvPicPr>
          <p:cNvPr id="20" name="Picture 19">
            <a:extLst>
              <a:ext uri="{FF2B5EF4-FFF2-40B4-BE49-F238E27FC236}">
                <a16:creationId xmlns:a16="http://schemas.microsoft.com/office/drawing/2014/main" id="{D0CEED74-15F7-DA4A-AB54-D43FE37C7D98}"/>
              </a:ext>
            </a:extLst>
          </p:cNvPr>
          <p:cNvPicPr>
            <a:picLocks noChangeAspect="1"/>
          </p:cNvPicPr>
          <p:nvPr/>
        </p:nvPicPr>
        <p:blipFill>
          <a:blip r:embed="rId7"/>
          <a:stretch>
            <a:fillRect/>
          </a:stretch>
        </p:blipFill>
        <p:spPr>
          <a:xfrm>
            <a:off x="9380532" y="14251"/>
            <a:ext cx="803366" cy="803366"/>
          </a:xfrm>
          <a:prstGeom prst="rect">
            <a:avLst/>
          </a:prstGeom>
        </p:spPr>
      </p:pic>
      <p:pic>
        <p:nvPicPr>
          <p:cNvPr id="2052" name="Picture 4" descr="What is the significance of the NOAA logo?">
            <a:extLst>
              <a:ext uri="{FF2B5EF4-FFF2-40B4-BE49-F238E27FC236}">
                <a16:creationId xmlns:a16="http://schemas.microsoft.com/office/drawing/2014/main" id="{D0ACF93D-DD69-5141-A21C-C878EFEB45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250" r="31375"/>
          <a:stretch/>
        </p:blipFill>
        <p:spPr bwMode="auto">
          <a:xfrm>
            <a:off x="7592941" y="42047"/>
            <a:ext cx="1362407" cy="139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43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B601EC-0A06-544A-A915-42A7B5636698}"/>
              </a:ext>
            </a:extLst>
          </p:cNvPr>
          <p:cNvSpPr/>
          <p:nvPr/>
        </p:nvSpPr>
        <p:spPr>
          <a:xfrm>
            <a:off x="0" y="2724834"/>
            <a:ext cx="12191998" cy="646331"/>
          </a:xfrm>
          <a:prstGeom prst="rect">
            <a:avLst/>
          </a:prstGeom>
        </p:spPr>
        <p:txBody>
          <a:bodyPr wrap="square">
            <a:spAutoFit/>
          </a:bodyPr>
          <a:lstStyle/>
          <a:p>
            <a:pPr lvl="0" algn="ctr"/>
            <a:r>
              <a:rPr lang="en-US" sz="3600" dirty="0">
                <a:solidFill>
                  <a:srgbClr val="FF0000"/>
                </a:solidFill>
                <a:effectLst>
                  <a:outerShdw blurRad="50800" dist="76200" dir="2700000" algn="tl">
                    <a:srgbClr val="000000">
                      <a:alpha val="99000"/>
                    </a:srgbClr>
                  </a:outerShdw>
                </a:effectLst>
                <a:latin typeface="Arial Black" charset="0"/>
              </a:rPr>
              <a:t>NCEP Coding Standards</a:t>
            </a:r>
          </a:p>
        </p:txBody>
      </p:sp>
    </p:spTree>
    <p:extLst>
      <p:ext uri="{BB962C8B-B14F-4D97-AF65-F5344CB8AC3E}">
        <p14:creationId xmlns:p14="http://schemas.microsoft.com/office/powerpoint/2010/main" val="300056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BD7DB9-DB38-0049-A11B-6D78D1122ACA}"/>
              </a:ext>
            </a:extLst>
          </p:cNvPr>
          <p:cNvSpPr txBox="1"/>
          <p:nvPr/>
        </p:nvSpPr>
        <p:spPr>
          <a:xfrm>
            <a:off x="304800" y="609600"/>
            <a:ext cx="11645462" cy="4194418"/>
          </a:xfrm>
          <a:prstGeom prst="rect">
            <a:avLst/>
          </a:prstGeom>
          <a:noFill/>
        </p:spPr>
        <p:txBody>
          <a:bodyPr wrap="square" rtlCol="0">
            <a:spAutoFit/>
          </a:bodyPr>
          <a:lstStyle/>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Follow established Fortran coding standards</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Program exit codes range from </a:t>
            </a:r>
            <a:r>
              <a:rPr lang="en-US" b="1" dirty="0">
                <a:solidFill>
                  <a:srgbClr val="FF0000"/>
                </a:solidFill>
                <a:latin typeface="Arial Narrow" panose="020B0604020202020204" pitchFamily="34" charset="0"/>
                <a:cs typeface="Arial Narrow" panose="020B0604020202020204" pitchFamily="34" charset="0"/>
              </a:rPr>
              <a:t>0</a:t>
            </a:r>
            <a:r>
              <a:rPr lang="en-US" b="1" dirty="0">
                <a:latin typeface="Arial Narrow" panose="020B0604020202020204" pitchFamily="34" charset="0"/>
                <a:cs typeface="Arial Narrow" panose="020B0604020202020204" pitchFamily="34" charset="0"/>
              </a:rPr>
              <a:t> to </a:t>
            </a:r>
            <a:r>
              <a:rPr lang="en-US" b="1" dirty="0">
                <a:solidFill>
                  <a:srgbClr val="FF0000"/>
                </a:solidFill>
                <a:latin typeface="Arial Narrow" panose="020B0604020202020204" pitchFamily="34" charset="0"/>
                <a:cs typeface="Arial Narrow" panose="020B0604020202020204" pitchFamily="34" charset="0"/>
              </a:rPr>
              <a:t>9</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All MPI ranks exit on success and failure</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All code comments and documentation are in English using only printable characters</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Most of the required documentation can be found in </a:t>
            </a:r>
            <a:r>
              <a:rPr lang="en-US" b="1" dirty="0">
                <a:latin typeface="Arial Narrow" panose="020B0604020202020204" pitchFamily="34" charset="0"/>
                <a:cs typeface="Arial Narrow" panose="020B0604020202020204" pitchFamily="34" charset="0"/>
                <a:hlinkClick r:id="rId3"/>
              </a:rPr>
              <a:t>WikiROMS</a:t>
            </a:r>
            <a:r>
              <a:rPr lang="en-US" b="1" dirty="0">
                <a:latin typeface="Arial Narrow" panose="020B0604020202020204" pitchFamily="34" charset="0"/>
                <a:cs typeface="Arial Narrow" panose="020B0604020202020204" pitchFamily="34" charset="0"/>
              </a:rPr>
              <a:t>, and any missing elements can be easily added</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ROMS is very careful about initializing all memory and is always tested with array bound checking compiler flags</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All variables are declared, typed and initialized before use, and </a:t>
            </a:r>
            <a:r>
              <a:rPr lang="en-US" b="1" dirty="0">
                <a:solidFill>
                  <a:srgbClr val="FF0000"/>
                </a:solidFill>
                <a:latin typeface="Arial Narrow" panose="020B0604020202020204" pitchFamily="34" charset="0"/>
                <a:cs typeface="Arial Narrow" panose="020B0604020202020204" pitchFamily="34" charset="0"/>
              </a:rPr>
              <a:t>implicit none </a:t>
            </a:r>
            <a:r>
              <a:rPr lang="en-US" b="1" dirty="0">
                <a:latin typeface="Arial Narrow" panose="020B0604020202020204" pitchFamily="34" charset="0"/>
                <a:cs typeface="Arial Narrow" panose="020B0604020202020204" pitchFamily="34" charset="0"/>
              </a:rPr>
              <a:t>is used</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ROMS has a remarkably consistent code style, especially regarding scope indentations</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ROMS shell scripts are available for </a:t>
            </a:r>
            <a:r>
              <a:rPr lang="en-US" b="1" dirty="0" err="1">
                <a:solidFill>
                  <a:srgbClr val="FF0000"/>
                </a:solidFill>
                <a:latin typeface="Arial Narrow" panose="020B0604020202020204" pitchFamily="34" charset="0"/>
                <a:cs typeface="Arial Narrow" panose="020B0604020202020204" pitchFamily="34" charset="0"/>
              </a:rPr>
              <a:t>sh</a:t>
            </a:r>
            <a:r>
              <a:rPr lang="en-US" b="1" dirty="0">
                <a:latin typeface="Arial Narrow" panose="020B0604020202020204" pitchFamily="34" charset="0"/>
                <a:cs typeface="Arial Narrow" panose="020B0604020202020204" pitchFamily="34" charset="0"/>
              </a:rPr>
              <a:t> and </a:t>
            </a:r>
            <a:r>
              <a:rPr lang="en-US" b="1" dirty="0" err="1">
                <a:solidFill>
                  <a:srgbClr val="FF0000"/>
                </a:solidFill>
                <a:latin typeface="Arial Narrow" panose="020B0604020202020204" pitchFamily="34" charset="0"/>
                <a:cs typeface="Arial Narrow" panose="020B0604020202020204" pitchFamily="34" charset="0"/>
              </a:rPr>
              <a:t>csh</a:t>
            </a:r>
            <a:r>
              <a:rPr lang="en-US" b="1" dirty="0">
                <a:latin typeface="Arial Narrow" panose="020B0604020202020204" pitchFamily="34" charset="0"/>
                <a:cs typeface="Arial Narrow" panose="020B0604020202020204" pitchFamily="34" charset="0"/>
              </a:rPr>
              <a:t> family shells but may require some adjustments to the shebang line</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When implementation scripts are written, we will take care to follow the NCEP implementation standards</a:t>
            </a:r>
          </a:p>
        </p:txBody>
      </p:sp>
      <p:sp>
        <p:nvSpPr>
          <p:cNvPr id="5" name="Text Box 4">
            <a:extLst>
              <a:ext uri="{FF2B5EF4-FFF2-40B4-BE49-F238E27FC236}">
                <a16:creationId xmlns:a16="http://schemas.microsoft.com/office/drawing/2014/main" id="{ED947D18-549C-4D41-9429-65DE58D7A539}"/>
              </a:ext>
            </a:extLst>
          </p:cNvPr>
          <p:cNvSpPr txBox="1">
            <a:spLocks noChangeArrowheads="1"/>
          </p:cNvSpPr>
          <p:nvPr/>
        </p:nvSpPr>
        <p:spPr bwMode="auto">
          <a:xfrm>
            <a:off x="0" y="1"/>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effectLst>
                  <a:outerShdw blurRad="50800" dist="76200" dir="2700000" algn="tl">
                    <a:srgbClr val="000000">
                      <a:alpha val="99000"/>
                    </a:srgbClr>
                  </a:outerShdw>
                </a:effectLst>
                <a:latin typeface="Arial Black" charset="0"/>
              </a:rPr>
              <a:t>General Coding and Scripting Standards</a:t>
            </a:r>
          </a:p>
        </p:txBody>
      </p:sp>
    </p:spTree>
    <p:extLst>
      <p:ext uri="{BB962C8B-B14F-4D97-AF65-F5344CB8AC3E}">
        <p14:creationId xmlns:p14="http://schemas.microsoft.com/office/powerpoint/2010/main" val="2370478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34" y="1557337"/>
            <a:ext cx="2686913" cy="2015185"/>
          </a:xfrm>
          <a:prstGeom prst="rect">
            <a:avLst/>
          </a:prstGeom>
          <a:ln w="25400">
            <a:solidFill>
              <a:schemeClr val="bg2"/>
            </a:solidFill>
          </a:ln>
        </p:spPr>
      </p:pic>
      <p:pic>
        <p:nvPicPr>
          <p:cNvPr id="8" name="Picture 7">
            <a:extLst>
              <a:ext uri="{FF2B5EF4-FFF2-40B4-BE49-F238E27FC236}">
                <a16:creationId xmlns:a16="http://schemas.microsoft.com/office/drawing/2014/main" id="{05708DA5-50C8-CC4D-8E99-497010447DF6}"/>
              </a:ext>
            </a:extLst>
          </p:cNvPr>
          <p:cNvPicPr>
            <a:picLocks noChangeAspect="1"/>
          </p:cNvPicPr>
          <p:nvPr/>
        </p:nvPicPr>
        <p:blipFill>
          <a:blip r:embed="rId4"/>
          <a:stretch>
            <a:fillRect/>
          </a:stretch>
        </p:blipFill>
        <p:spPr>
          <a:xfrm>
            <a:off x="6350827" y="1557337"/>
            <a:ext cx="2506660" cy="2001847"/>
          </a:xfrm>
          <a:prstGeom prst="rect">
            <a:avLst/>
          </a:prstGeom>
          <a:ln w="25400">
            <a:solidFill>
              <a:schemeClr val="bg2"/>
            </a:solidFill>
          </a:ln>
        </p:spPr>
      </p:pic>
      <p:sp>
        <p:nvSpPr>
          <p:cNvPr id="9" name="Rectangle 18">
            <a:extLst>
              <a:ext uri="{FF2B5EF4-FFF2-40B4-BE49-F238E27FC236}">
                <a16:creationId xmlns:a16="http://schemas.microsoft.com/office/drawing/2014/main" id="{B6BBD5E6-42A6-2C48-A604-83341D4EF82B}"/>
              </a:ext>
            </a:extLst>
          </p:cNvPr>
          <p:cNvSpPr>
            <a:spLocks noChangeArrowheads="1"/>
          </p:cNvSpPr>
          <p:nvPr/>
        </p:nvSpPr>
        <p:spPr bwMode="auto">
          <a:xfrm>
            <a:off x="6051153" y="862088"/>
            <a:ext cx="3158808" cy="61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lnSpc>
                <a:spcPct val="85000"/>
              </a:lnSpc>
              <a:spcAft>
                <a:spcPct val="40000"/>
              </a:spcAft>
              <a:defRPr sz="2800" b="1" i="1">
                <a:solidFill>
                  <a:srgbClr val="FFFFCC"/>
                </a:solidFill>
                <a:latin typeface="Arial" charset="0"/>
              </a:defRPr>
            </a:lvl1pPr>
            <a:lvl2pPr marL="742950" indent="-285750" eaLnBrk="0" hangingPunct="0">
              <a:lnSpc>
                <a:spcPct val="85000"/>
              </a:lnSpc>
              <a:spcAft>
                <a:spcPct val="40000"/>
              </a:spcAft>
              <a:buChar char="•"/>
              <a:defRPr sz="2400" b="1">
                <a:solidFill>
                  <a:srgbClr val="FFFFFF"/>
                </a:solidFill>
                <a:latin typeface="Arial" charset="0"/>
              </a:defRPr>
            </a:lvl2pPr>
            <a:lvl3pPr marL="1143000" indent="-228600" eaLnBrk="0" hangingPunct="0">
              <a:lnSpc>
                <a:spcPct val="85000"/>
              </a:lnSpc>
              <a:spcAft>
                <a:spcPct val="40000"/>
              </a:spcAft>
              <a:buChar char="–"/>
              <a:defRPr sz="2000" i="1">
                <a:solidFill>
                  <a:srgbClr val="FFFFFF"/>
                </a:solidFill>
                <a:latin typeface="Arial" charset="0"/>
              </a:defRPr>
            </a:lvl3pPr>
            <a:lvl4pPr marL="1600200" indent="-228600" eaLnBrk="0" hangingPunct="0">
              <a:lnSpc>
                <a:spcPct val="85000"/>
              </a:lnSpc>
              <a:spcAft>
                <a:spcPct val="40000"/>
              </a:spcAft>
              <a:buChar char="•"/>
              <a:defRPr b="1">
                <a:solidFill>
                  <a:srgbClr val="FFFFFF"/>
                </a:solidFill>
                <a:latin typeface="Arial" charset="0"/>
              </a:defRPr>
            </a:lvl4pPr>
            <a:lvl5pPr marL="2057400" indent="-228600" eaLnBrk="0" hangingPunct="0">
              <a:lnSpc>
                <a:spcPct val="85000"/>
              </a:lnSpc>
              <a:spcAft>
                <a:spcPct val="40000"/>
              </a:spcAft>
              <a:buChar char="»"/>
              <a:defRPr i="1">
                <a:solidFill>
                  <a:srgbClr val="FFFFFF"/>
                </a:solidFill>
                <a:latin typeface="Arial" charset="0"/>
              </a:defRPr>
            </a:lvl5pPr>
            <a:lvl6pPr marL="2514600" indent="-228600" eaLnBrk="0" fontAlgn="base" hangingPunct="0">
              <a:lnSpc>
                <a:spcPct val="85000"/>
              </a:lnSpc>
              <a:spcBef>
                <a:spcPct val="0"/>
              </a:spcBef>
              <a:spcAft>
                <a:spcPct val="40000"/>
              </a:spcAft>
              <a:buChar char="»"/>
              <a:defRPr i="1">
                <a:solidFill>
                  <a:srgbClr val="FFFFFF"/>
                </a:solidFill>
                <a:latin typeface="Arial" charset="0"/>
              </a:defRPr>
            </a:lvl6pPr>
            <a:lvl7pPr marL="2971800" indent="-228600" eaLnBrk="0" fontAlgn="base" hangingPunct="0">
              <a:lnSpc>
                <a:spcPct val="85000"/>
              </a:lnSpc>
              <a:spcBef>
                <a:spcPct val="0"/>
              </a:spcBef>
              <a:spcAft>
                <a:spcPct val="40000"/>
              </a:spcAft>
              <a:buChar char="»"/>
              <a:defRPr i="1">
                <a:solidFill>
                  <a:srgbClr val="FFFFFF"/>
                </a:solidFill>
                <a:latin typeface="Arial" charset="0"/>
              </a:defRPr>
            </a:lvl7pPr>
            <a:lvl8pPr marL="3429000" indent="-228600" eaLnBrk="0" fontAlgn="base" hangingPunct="0">
              <a:lnSpc>
                <a:spcPct val="85000"/>
              </a:lnSpc>
              <a:spcBef>
                <a:spcPct val="0"/>
              </a:spcBef>
              <a:spcAft>
                <a:spcPct val="40000"/>
              </a:spcAft>
              <a:buChar char="»"/>
              <a:defRPr i="1">
                <a:solidFill>
                  <a:srgbClr val="FFFFFF"/>
                </a:solidFill>
                <a:latin typeface="Arial" charset="0"/>
              </a:defRPr>
            </a:lvl8pPr>
            <a:lvl9pPr marL="3886200" indent="-228600" eaLnBrk="0" fontAlgn="base" hangingPunct="0">
              <a:lnSpc>
                <a:spcPct val="85000"/>
              </a:lnSpc>
              <a:spcBef>
                <a:spcPct val="0"/>
              </a:spcBef>
              <a:spcAft>
                <a:spcPct val="40000"/>
              </a:spcAft>
              <a:buChar char="»"/>
              <a:defRPr i="1">
                <a:solidFill>
                  <a:srgbClr val="FFFFFF"/>
                </a:solidFill>
                <a:latin typeface="Arial" charset="0"/>
              </a:defRPr>
            </a:lvl9pPr>
          </a:lstStyle>
          <a:p>
            <a:pPr marL="0" indent="0" algn="ctr" eaLnBrk="1" hangingPunct="1">
              <a:spcAft>
                <a:spcPts val="800"/>
              </a:spcAft>
            </a:pPr>
            <a:r>
              <a:rPr lang="en-US" altLang="en-US" sz="2133" b="0" i="0" dirty="0">
                <a:solidFill>
                  <a:schemeClr val="tx1"/>
                </a:solidFill>
                <a:latin typeface="+mn-lt"/>
              </a:rPr>
              <a:t>Water Quality (Ecological Forecasting)</a:t>
            </a:r>
          </a:p>
        </p:txBody>
      </p:sp>
      <p:sp>
        <p:nvSpPr>
          <p:cNvPr id="6" name="Rectangle 5">
            <a:extLst>
              <a:ext uri="{FF2B5EF4-FFF2-40B4-BE49-F238E27FC236}">
                <a16:creationId xmlns:a16="http://schemas.microsoft.com/office/drawing/2014/main" id="{D41AFA42-3D59-134D-92F0-AC85CD5C5503}"/>
              </a:ext>
            </a:extLst>
          </p:cNvPr>
          <p:cNvSpPr/>
          <p:nvPr/>
        </p:nvSpPr>
        <p:spPr>
          <a:xfrm>
            <a:off x="6248795" y="3232655"/>
            <a:ext cx="2557576" cy="420756"/>
          </a:xfrm>
          <a:prstGeom prst="rect">
            <a:avLst/>
          </a:prstGeom>
        </p:spPr>
        <p:txBody>
          <a:bodyPr wrap="square">
            <a:spAutoFit/>
          </a:bodyPr>
          <a:lstStyle/>
          <a:p>
            <a:r>
              <a:rPr lang="en-US" sz="1067" dirty="0">
                <a:solidFill>
                  <a:schemeClr val="bg1"/>
                </a:solidFill>
              </a:rPr>
              <a:t>Jesse Allen and Robert </a:t>
            </a:r>
            <a:r>
              <a:rPr lang="en-US" sz="1067" dirty="0" err="1">
                <a:solidFill>
                  <a:schemeClr val="bg1"/>
                </a:solidFill>
              </a:rPr>
              <a:t>Simmon</a:t>
            </a:r>
            <a:r>
              <a:rPr lang="en-US" sz="1067" dirty="0">
                <a:solidFill>
                  <a:schemeClr val="bg1"/>
                </a:solidFill>
              </a:rPr>
              <a:t> - NASA Earth Observatory</a:t>
            </a:r>
          </a:p>
        </p:txBody>
      </p:sp>
      <p:sp>
        <p:nvSpPr>
          <p:cNvPr id="12" name="Rectangle 18">
            <a:extLst>
              <a:ext uri="{FF2B5EF4-FFF2-40B4-BE49-F238E27FC236}">
                <a16:creationId xmlns:a16="http://schemas.microsoft.com/office/drawing/2014/main" id="{B92D0262-4DD9-6F40-BBFC-DCEC670C3F8F}"/>
              </a:ext>
            </a:extLst>
          </p:cNvPr>
          <p:cNvSpPr>
            <a:spLocks noChangeArrowheads="1"/>
          </p:cNvSpPr>
          <p:nvPr/>
        </p:nvSpPr>
        <p:spPr bwMode="auto">
          <a:xfrm>
            <a:off x="1079707" y="888385"/>
            <a:ext cx="1682365" cy="6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lnSpc>
                <a:spcPct val="85000"/>
              </a:lnSpc>
              <a:spcAft>
                <a:spcPct val="40000"/>
              </a:spcAft>
              <a:defRPr sz="2800" b="1" i="1">
                <a:solidFill>
                  <a:srgbClr val="FFFFCC"/>
                </a:solidFill>
                <a:latin typeface="Arial" charset="0"/>
              </a:defRPr>
            </a:lvl1pPr>
            <a:lvl2pPr marL="742950" indent="-285750" eaLnBrk="0" hangingPunct="0">
              <a:lnSpc>
                <a:spcPct val="85000"/>
              </a:lnSpc>
              <a:spcAft>
                <a:spcPct val="40000"/>
              </a:spcAft>
              <a:buChar char="•"/>
              <a:defRPr sz="2400" b="1">
                <a:solidFill>
                  <a:srgbClr val="FFFFFF"/>
                </a:solidFill>
                <a:latin typeface="Arial" charset="0"/>
              </a:defRPr>
            </a:lvl2pPr>
            <a:lvl3pPr marL="1143000" indent="-228600" eaLnBrk="0" hangingPunct="0">
              <a:lnSpc>
                <a:spcPct val="85000"/>
              </a:lnSpc>
              <a:spcAft>
                <a:spcPct val="40000"/>
              </a:spcAft>
              <a:buChar char="–"/>
              <a:defRPr sz="2000" i="1">
                <a:solidFill>
                  <a:srgbClr val="FFFFFF"/>
                </a:solidFill>
                <a:latin typeface="Arial" charset="0"/>
              </a:defRPr>
            </a:lvl3pPr>
            <a:lvl4pPr marL="1600200" indent="-228600" eaLnBrk="0" hangingPunct="0">
              <a:lnSpc>
                <a:spcPct val="85000"/>
              </a:lnSpc>
              <a:spcAft>
                <a:spcPct val="40000"/>
              </a:spcAft>
              <a:buChar char="•"/>
              <a:defRPr b="1">
                <a:solidFill>
                  <a:srgbClr val="FFFFFF"/>
                </a:solidFill>
                <a:latin typeface="Arial" charset="0"/>
              </a:defRPr>
            </a:lvl4pPr>
            <a:lvl5pPr marL="2057400" indent="-228600" eaLnBrk="0" hangingPunct="0">
              <a:lnSpc>
                <a:spcPct val="85000"/>
              </a:lnSpc>
              <a:spcAft>
                <a:spcPct val="40000"/>
              </a:spcAft>
              <a:buChar char="»"/>
              <a:defRPr i="1">
                <a:solidFill>
                  <a:srgbClr val="FFFFFF"/>
                </a:solidFill>
                <a:latin typeface="Arial" charset="0"/>
              </a:defRPr>
            </a:lvl5pPr>
            <a:lvl6pPr marL="2514600" indent="-228600" eaLnBrk="0" fontAlgn="base" hangingPunct="0">
              <a:lnSpc>
                <a:spcPct val="85000"/>
              </a:lnSpc>
              <a:spcBef>
                <a:spcPct val="0"/>
              </a:spcBef>
              <a:spcAft>
                <a:spcPct val="40000"/>
              </a:spcAft>
              <a:buChar char="»"/>
              <a:defRPr i="1">
                <a:solidFill>
                  <a:srgbClr val="FFFFFF"/>
                </a:solidFill>
                <a:latin typeface="Arial" charset="0"/>
              </a:defRPr>
            </a:lvl6pPr>
            <a:lvl7pPr marL="2971800" indent="-228600" eaLnBrk="0" fontAlgn="base" hangingPunct="0">
              <a:lnSpc>
                <a:spcPct val="85000"/>
              </a:lnSpc>
              <a:spcBef>
                <a:spcPct val="0"/>
              </a:spcBef>
              <a:spcAft>
                <a:spcPct val="40000"/>
              </a:spcAft>
              <a:buChar char="»"/>
              <a:defRPr i="1">
                <a:solidFill>
                  <a:srgbClr val="FFFFFF"/>
                </a:solidFill>
                <a:latin typeface="Arial" charset="0"/>
              </a:defRPr>
            </a:lvl7pPr>
            <a:lvl8pPr marL="3429000" indent="-228600" eaLnBrk="0" fontAlgn="base" hangingPunct="0">
              <a:lnSpc>
                <a:spcPct val="85000"/>
              </a:lnSpc>
              <a:spcBef>
                <a:spcPct val="0"/>
              </a:spcBef>
              <a:spcAft>
                <a:spcPct val="40000"/>
              </a:spcAft>
              <a:buChar char="»"/>
              <a:defRPr i="1">
                <a:solidFill>
                  <a:srgbClr val="FFFFFF"/>
                </a:solidFill>
                <a:latin typeface="Arial" charset="0"/>
              </a:defRPr>
            </a:lvl8pPr>
            <a:lvl9pPr marL="3886200" indent="-228600" eaLnBrk="0" fontAlgn="base" hangingPunct="0">
              <a:lnSpc>
                <a:spcPct val="85000"/>
              </a:lnSpc>
              <a:spcBef>
                <a:spcPct val="0"/>
              </a:spcBef>
              <a:spcAft>
                <a:spcPct val="40000"/>
              </a:spcAft>
              <a:buChar char="»"/>
              <a:defRPr i="1">
                <a:solidFill>
                  <a:srgbClr val="FFFFFF"/>
                </a:solidFill>
                <a:latin typeface="Arial" charset="0"/>
              </a:defRPr>
            </a:lvl9pPr>
          </a:lstStyle>
          <a:p>
            <a:pPr marL="0" indent="0" algn="ctr" eaLnBrk="1" hangingPunct="1">
              <a:spcAft>
                <a:spcPts val="800"/>
              </a:spcAft>
            </a:pPr>
            <a:r>
              <a:rPr lang="en-US" altLang="en-US" sz="2133" b="0" i="0" dirty="0">
                <a:solidFill>
                  <a:schemeClr val="tx1"/>
                </a:solidFill>
                <a:latin typeface="+mn-lt"/>
              </a:rPr>
              <a:t>Emergency Response</a:t>
            </a:r>
          </a:p>
        </p:txBody>
      </p:sp>
      <p:sp>
        <p:nvSpPr>
          <p:cNvPr id="13" name="Rectangle 12">
            <a:extLst>
              <a:ext uri="{FF2B5EF4-FFF2-40B4-BE49-F238E27FC236}">
                <a16:creationId xmlns:a16="http://schemas.microsoft.com/office/drawing/2014/main" id="{8C3D6D2C-F05B-0843-9281-85634D036541}"/>
              </a:ext>
            </a:extLst>
          </p:cNvPr>
          <p:cNvSpPr/>
          <p:nvPr/>
        </p:nvSpPr>
        <p:spPr>
          <a:xfrm>
            <a:off x="492936" y="3361463"/>
            <a:ext cx="2509020" cy="256545"/>
          </a:xfrm>
          <a:prstGeom prst="rect">
            <a:avLst/>
          </a:prstGeom>
        </p:spPr>
        <p:txBody>
          <a:bodyPr wrap="none">
            <a:spAutoFit/>
          </a:bodyPr>
          <a:lstStyle/>
          <a:p>
            <a:r>
              <a:rPr lang="en-US" sz="1067" dirty="0">
                <a:solidFill>
                  <a:schemeClr val="bg1"/>
                </a:solidFill>
              </a:rPr>
              <a:t>NOAA Office of Response and Restoration</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171" y="1557337"/>
            <a:ext cx="2518983" cy="2015185"/>
          </a:xfrm>
          <a:prstGeom prst="rect">
            <a:avLst/>
          </a:prstGeom>
          <a:ln w="25400">
            <a:solidFill>
              <a:schemeClr val="bg2"/>
            </a:solidFill>
          </a:ln>
        </p:spPr>
      </p:pic>
      <p:pic>
        <p:nvPicPr>
          <p:cNvPr id="4" name="Picture 3"/>
          <p:cNvPicPr>
            <a:picLocks noChangeAspect="1"/>
          </p:cNvPicPr>
          <p:nvPr/>
        </p:nvPicPr>
        <p:blipFill>
          <a:blip r:embed="rId6"/>
          <a:stretch>
            <a:fillRect/>
          </a:stretch>
        </p:blipFill>
        <p:spPr>
          <a:xfrm>
            <a:off x="9231437" y="1543287"/>
            <a:ext cx="2662848" cy="1997135"/>
          </a:xfrm>
          <a:prstGeom prst="rect">
            <a:avLst/>
          </a:prstGeom>
          <a:ln w="25400">
            <a:solidFill>
              <a:schemeClr val="bg2"/>
            </a:solidFill>
          </a:ln>
        </p:spPr>
      </p:pic>
      <p:sp>
        <p:nvSpPr>
          <p:cNvPr id="14" name="Rectangle 13">
            <a:extLst>
              <a:ext uri="{FF2B5EF4-FFF2-40B4-BE49-F238E27FC236}">
                <a16:creationId xmlns:a16="http://schemas.microsoft.com/office/drawing/2014/main" id="{8C3D6D2C-F05B-0843-9281-85634D036541}"/>
              </a:ext>
            </a:extLst>
          </p:cNvPr>
          <p:cNvSpPr/>
          <p:nvPr/>
        </p:nvSpPr>
        <p:spPr>
          <a:xfrm>
            <a:off x="3450879" y="3207026"/>
            <a:ext cx="2948240" cy="420756"/>
          </a:xfrm>
          <a:prstGeom prst="rect">
            <a:avLst/>
          </a:prstGeom>
        </p:spPr>
        <p:txBody>
          <a:bodyPr wrap="square">
            <a:spAutoFit/>
          </a:bodyPr>
          <a:lstStyle/>
          <a:p>
            <a:r>
              <a:rPr lang="en-US" sz="1067" dirty="0">
                <a:solidFill>
                  <a:schemeClr val="bg1"/>
                </a:solidFill>
              </a:rPr>
              <a:t>NOAA Center for Operational Oceanographic Products and Services</a:t>
            </a:r>
          </a:p>
        </p:txBody>
      </p:sp>
      <p:sp>
        <p:nvSpPr>
          <p:cNvPr id="15" name="Rectangle 18">
            <a:extLst>
              <a:ext uri="{FF2B5EF4-FFF2-40B4-BE49-F238E27FC236}">
                <a16:creationId xmlns:a16="http://schemas.microsoft.com/office/drawing/2014/main" id="{B92D0262-4DD9-6F40-BBFC-DCEC670C3F8F}"/>
              </a:ext>
            </a:extLst>
          </p:cNvPr>
          <p:cNvSpPr>
            <a:spLocks noChangeArrowheads="1"/>
          </p:cNvSpPr>
          <p:nvPr/>
        </p:nvSpPr>
        <p:spPr bwMode="auto">
          <a:xfrm>
            <a:off x="4000840" y="888386"/>
            <a:ext cx="1581643" cy="62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lnSpc>
                <a:spcPct val="85000"/>
              </a:lnSpc>
              <a:spcAft>
                <a:spcPct val="40000"/>
              </a:spcAft>
              <a:defRPr sz="2800" b="1" i="1">
                <a:solidFill>
                  <a:srgbClr val="FFFFCC"/>
                </a:solidFill>
                <a:latin typeface="Arial" charset="0"/>
              </a:defRPr>
            </a:lvl1pPr>
            <a:lvl2pPr marL="742950" indent="-285750" eaLnBrk="0" hangingPunct="0">
              <a:lnSpc>
                <a:spcPct val="85000"/>
              </a:lnSpc>
              <a:spcAft>
                <a:spcPct val="40000"/>
              </a:spcAft>
              <a:buChar char="•"/>
              <a:defRPr sz="2400" b="1">
                <a:solidFill>
                  <a:srgbClr val="FFFFFF"/>
                </a:solidFill>
                <a:latin typeface="Arial" charset="0"/>
              </a:defRPr>
            </a:lvl2pPr>
            <a:lvl3pPr marL="1143000" indent="-228600" eaLnBrk="0" hangingPunct="0">
              <a:lnSpc>
                <a:spcPct val="85000"/>
              </a:lnSpc>
              <a:spcAft>
                <a:spcPct val="40000"/>
              </a:spcAft>
              <a:buChar char="–"/>
              <a:defRPr sz="2000" i="1">
                <a:solidFill>
                  <a:srgbClr val="FFFFFF"/>
                </a:solidFill>
                <a:latin typeface="Arial" charset="0"/>
              </a:defRPr>
            </a:lvl3pPr>
            <a:lvl4pPr marL="1600200" indent="-228600" eaLnBrk="0" hangingPunct="0">
              <a:lnSpc>
                <a:spcPct val="85000"/>
              </a:lnSpc>
              <a:spcAft>
                <a:spcPct val="40000"/>
              </a:spcAft>
              <a:buChar char="•"/>
              <a:defRPr b="1">
                <a:solidFill>
                  <a:srgbClr val="FFFFFF"/>
                </a:solidFill>
                <a:latin typeface="Arial" charset="0"/>
              </a:defRPr>
            </a:lvl4pPr>
            <a:lvl5pPr marL="2057400" indent="-228600" eaLnBrk="0" hangingPunct="0">
              <a:lnSpc>
                <a:spcPct val="85000"/>
              </a:lnSpc>
              <a:spcAft>
                <a:spcPct val="40000"/>
              </a:spcAft>
              <a:buChar char="»"/>
              <a:defRPr i="1">
                <a:solidFill>
                  <a:srgbClr val="FFFFFF"/>
                </a:solidFill>
                <a:latin typeface="Arial" charset="0"/>
              </a:defRPr>
            </a:lvl5pPr>
            <a:lvl6pPr marL="2514600" indent="-228600" eaLnBrk="0" fontAlgn="base" hangingPunct="0">
              <a:lnSpc>
                <a:spcPct val="85000"/>
              </a:lnSpc>
              <a:spcBef>
                <a:spcPct val="0"/>
              </a:spcBef>
              <a:spcAft>
                <a:spcPct val="40000"/>
              </a:spcAft>
              <a:buChar char="»"/>
              <a:defRPr i="1">
                <a:solidFill>
                  <a:srgbClr val="FFFFFF"/>
                </a:solidFill>
                <a:latin typeface="Arial" charset="0"/>
              </a:defRPr>
            </a:lvl6pPr>
            <a:lvl7pPr marL="2971800" indent="-228600" eaLnBrk="0" fontAlgn="base" hangingPunct="0">
              <a:lnSpc>
                <a:spcPct val="85000"/>
              </a:lnSpc>
              <a:spcBef>
                <a:spcPct val="0"/>
              </a:spcBef>
              <a:spcAft>
                <a:spcPct val="40000"/>
              </a:spcAft>
              <a:buChar char="»"/>
              <a:defRPr i="1">
                <a:solidFill>
                  <a:srgbClr val="FFFFFF"/>
                </a:solidFill>
                <a:latin typeface="Arial" charset="0"/>
              </a:defRPr>
            </a:lvl7pPr>
            <a:lvl8pPr marL="3429000" indent="-228600" eaLnBrk="0" fontAlgn="base" hangingPunct="0">
              <a:lnSpc>
                <a:spcPct val="85000"/>
              </a:lnSpc>
              <a:spcBef>
                <a:spcPct val="0"/>
              </a:spcBef>
              <a:spcAft>
                <a:spcPct val="40000"/>
              </a:spcAft>
              <a:buChar char="»"/>
              <a:defRPr i="1">
                <a:solidFill>
                  <a:srgbClr val="FFFFFF"/>
                </a:solidFill>
                <a:latin typeface="Arial" charset="0"/>
              </a:defRPr>
            </a:lvl8pPr>
            <a:lvl9pPr marL="3886200" indent="-228600" eaLnBrk="0" fontAlgn="base" hangingPunct="0">
              <a:lnSpc>
                <a:spcPct val="85000"/>
              </a:lnSpc>
              <a:spcBef>
                <a:spcPct val="0"/>
              </a:spcBef>
              <a:spcAft>
                <a:spcPct val="40000"/>
              </a:spcAft>
              <a:buChar char="»"/>
              <a:defRPr i="1">
                <a:solidFill>
                  <a:srgbClr val="FFFFFF"/>
                </a:solidFill>
                <a:latin typeface="Arial" charset="0"/>
              </a:defRPr>
            </a:lvl9pPr>
          </a:lstStyle>
          <a:p>
            <a:pPr marL="0" indent="0" algn="ctr" eaLnBrk="1" hangingPunct="1">
              <a:spcAft>
                <a:spcPts val="800"/>
              </a:spcAft>
            </a:pPr>
            <a:r>
              <a:rPr lang="en-US" altLang="en-US" sz="2133" b="0" i="0" dirty="0">
                <a:solidFill>
                  <a:schemeClr val="tx1"/>
                </a:solidFill>
                <a:latin typeface="+mn-lt"/>
              </a:rPr>
              <a:t>Precision Navigation</a:t>
            </a:r>
          </a:p>
        </p:txBody>
      </p:sp>
      <p:sp>
        <p:nvSpPr>
          <p:cNvPr id="16" name="Rectangle 18">
            <a:extLst>
              <a:ext uri="{FF2B5EF4-FFF2-40B4-BE49-F238E27FC236}">
                <a16:creationId xmlns:a16="http://schemas.microsoft.com/office/drawing/2014/main" id="{B92D0262-4DD9-6F40-BBFC-DCEC670C3F8F}"/>
              </a:ext>
            </a:extLst>
          </p:cNvPr>
          <p:cNvSpPr>
            <a:spLocks noChangeArrowheads="1"/>
          </p:cNvSpPr>
          <p:nvPr/>
        </p:nvSpPr>
        <p:spPr bwMode="auto">
          <a:xfrm>
            <a:off x="9678632" y="858016"/>
            <a:ext cx="1919147" cy="61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lnSpc>
                <a:spcPct val="85000"/>
              </a:lnSpc>
              <a:spcAft>
                <a:spcPct val="40000"/>
              </a:spcAft>
              <a:defRPr sz="2800" b="1" i="1">
                <a:solidFill>
                  <a:srgbClr val="FFFFCC"/>
                </a:solidFill>
                <a:latin typeface="Arial" charset="0"/>
              </a:defRPr>
            </a:lvl1pPr>
            <a:lvl2pPr marL="742950" indent="-285750" eaLnBrk="0" hangingPunct="0">
              <a:lnSpc>
                <a:spcPct val="85000"/>
              </a:lnSpc>
              <a:spcAft>
                <a:spcPct val="40000"/>
              </a:spcAft>
              <a:buChar char="•"/>
              <a:defRPr sz="2400" b="1">
                <a:solidFill>
                  <a:srgbClr val="FFFFFF"/>
                </a:solidFill>
                <a:latin typeface="Arial" charset="0"/>
              </a:defRPr>
            </a:lvl2pPr>
            <a:lvl3pPr marL="1143000" indent="-228600" eaLnBrk="0" hangingPunct="0">
              <a:lnSpc>
                <a:spcPct val="85000"/>
              </a:lnSpc>
              <a:spcAft>
                <a:spcPct val="40000"/>
              </a:spcAft>
              <a:buChar char="–"/>
              <a:defRPr sz="2000" i="1">
                <a:solidFill>
                  <a:srgbClr val="FFFFFF"/>
                </a:solidFill>
                <a:latin typeface="Arial" charset="0"/>
              </a:defRPr>
            </a:lvl3pPr>
            <a:lvl4pPr marL="1600200" indent="-228600" eaLnBrk="0" hangingPunct="0">
              <a:lnSpc>
                <a:spcPct val="85000"/>
              </a:lnSpc>
              <a:spcAft>
                <a:spcPct val="40000"/>
              </a:spcAft>
              <a:buChar char="•"/>
              <a:defRPr b="1">
                <a:solidFill>
                  <a:srgbClr val="FFFFFF"/>
                </a:solidFill>
                <a:latin typeface="Arial" charset="0"/>
              </a:defRPr>
            </a:lvl4pPr>
            <a:lvl5pPr marL="2057400" indent="-228600" eaLnBrk="0" hangingPunct="0">
              <a:lnSpc>
                <a:spcPct val="85000"/>
              </a:lnSpc>
              <a:spcAft>
                <a:spcPct val="40000"/>
              </a:spcAft>
              <a:buChar char="»"/>
              <a:defRPr i="1">
                <a:solidFill>
                  <a:srgbClr val="FFFFFF"/>
                </a:solidFill>
                <a:latin typeface="Arial" charset="0"/>
              </a:defRPr>
            </a:lvl5pPr>
            <a:lvl6pPr marL="2514600" indent="-228600" eaLnBrk="0" fontAlgn="base" hangingPunct="0">
              <a:lnSpc>
                <a:spcPct val="85000"/>
              </a:lnSpc>
              <a:spcBef>
                <a:spcPct val="0"/>
              </a:spcBef>
              <a:spcAft>
                <a:spcPct val="40000"/>
              </a:spcAft>
              <a:buChar char="»"/>
              <a:defRPr i="1">
                <a:solidFill>
                  <a:srgbClr val="FFFFFF"/>
                </a:solidFill>
                <a:latin typeface="Arial" charset="0"/>
              </a:defRPr>
            </a:lvl6pPr>
            <a:lvl7pPr marL="2971800" indent="-228600" eaLnBrk="0" fontAlgn="base" hangingPunct="0">
              <a:lnSpc>
                <a:spcPct val="85000"/>
              </a:lnSpc>
              <a:spcBef>
                <a:spcPct val="0"/>
              </a:spcBef>
              <a:spcAft>
                <a:spcPct val="40000"/>
              </a:spcAft>
              <a:buChar char="»"/>
              <a:defRPr i="1">
                <a:solidFill>
                  <a:srgbClr val="FFFFFF"/>
                </a:solidFill>
                <a:latin typeface="Arial" charset="0"/>
              </a:defRPr>
            </a:lvl7pPr>
            <a:lvl8pPr marL="3429000" indent="-228600" eaLnBrk="0" fontAlgn="base" hangingPunct="0">
              <a:lnSpc>
                <a:spcPct val="85000"/>
              </a:lnSpc>
              <a:spcBef>
                <a:spcPct val="0"/>
              </a:spcBef>
              <a:spcAft>
                <a:spcPct val="40000"/>
              </a:spcAft>
              <a:buChar char="»"/>
              <a:defRPr i="1">
                <a:solidFill>
                  <a:srgbClr val="FFFFFF"/>
                </a:solidFill>
                <a:latin typeface="Arial" charset="0"/>
              </a:defRPr>
            </a:lvl8pPr>
            <a:lvl9pPr marL="3886200" indent="-228600" eaLnBrk="0" fontAlgn="base" hangingPunct="0">
              <a:lnSpc>
                <a:spcPct val="85000"/>
              </a:lnSpc>
              <a:spcBef>
                <a:spcPct val="0"/>
              </a:spcBef>
              <a:spcAft>
                <a:spcPct val="40000"/>
              </a:spcAft>
              <a:buChar char="»"/>
              <a:defRPr i="1">
                <a:solidFill>
                  <a:srgbClr val="FFFFFF"/>
                </a:solidFill>
                <a:latin typeface="Arial" charset="0"/>
              </a:defRPr>
            </a:lvl9pPr>
          </a:lstStyle>
          <a:p>
            <a:pPr marL="0" indent="0" algn="ctr" eaLnBrk="1" hangingPunct="1">
              <a:spcAft>
                <a:spcPts val="800"/>
              </a:spcAft>
            </a:pPr>
            <a:r>
              <a:rPr lang="en-US" altLang="en-US" sz="2133" b="0" i="0" dirty="0">
                <a:solidFill>
                  <a:schemeClr val="tx1"/>
                </a:solidFill>
                <a:latin typeface="+mn-lt"/>
              </a:rPr>
              <a:t>Stock Assessments</a:t>
            </a:r>
          </a:p>
        </p:txBody>
      </p:sp>
      <p:sp>
        <p:nvSpPr>
          <p:cNvPr id="18" name="Rectangle 17">
            <a:extLst>
              <a:ext uri="{FF2B5EF4-FFF2-40B4-BE49-F238E27FC236}">
                <a16:creationId xmlns:a16="http://schemas.microsoft.com/office/drawing/2014/main" id="{8C3D6D2C-F05B-0843-9281-85634D036541}"/>
              </a:ext>
            </a:extLst>
          </p:cNvPr>
          <p:cNvSpPr/>
          <p:nvPr/>
        </p:nvSpPr>
        <p:spPr>
          <a:xfrm>
            <a:off x="9302325" y="3361463"/>
            <a:ext cx="1726755" cy="256545"/>
          </a:xfrm>
          <a:prstGeom prst="rect">
            <a:avLst/>
          </a:prstGeom>
        </p:spPr>
        <p:txBody>
          <a:bodyPr wrap="none">
            <a:spAutoFit/>
          </a:bodyPr>
          <a:lstStyle/>
          <a:p>
            <a:r>
              <a:rPr lang="en-US" sz="1067" dirty="0">
                <a:solidFill>
                  <a:schemeClr val="bg1"/>
                </a:solidFill>
              </a:rPr>
              <a:t>Credit: Jim and Becca Wicks</a:t>
            </a:r>
          </a:p>
        </p:txBody>
      </p:sp>
      <p:sp>
        <p:nvSpPr>
          <p:cNvPr id="7" name="Title 6"/>
          <p:cNvSpPr>
            <a:spLocks noGrp="1"/>
          </p:cNvSpPr>
          <p:nvPr>
            <p:ph type="title"/>
          </p:nvPr>
        </p:nvSpPr>
        <p:spPr>
          <a:xfrm>
            <a:off x="1002015" y="-194121"/>
            <a:ext cx="10578400" cy="592671"/>
          </a:xfrm>
        </p:spPr>
        <p:txBody>
          <a:bodyPr/>
          <a:lstStyle/>
          <a:p>
            <a:br>
              <a:rPr lang="en-US" dirty="0"/>
            </a:br>
            <a:r>
              <a:rPr lang="en-US" sz="2667" dirty="0">
                <a:solidFill>
                  <a:srgbClr val="00B0F0"/>
                </a:solidFill>
              </a:rPr>
              <a:t>Beyond the Ocean as an Atmospheric boundary condition: Application areas served by ocean predictions (3D approaches)</a:t>
            </a:r>
          </a:p>
        </p:txBody>
      </p:sp>
      <p:sp>
        <p:nvSpPr>
          <p:cNvPr id="17" name="Rectangle 16">
            <a:extLst>
              <a:ext uri="{FF2B5EF4-FFF2-40B4-BE49-F238E27FC236}">
                <a16:creationId xmlns:a16="http://schemas.microsoft.com/office/drawing/2014/main" id="{06F18584-1EE1-2047-BB1A-A134A43D0AE7}"/>
              </a:ext>
            </a:extLst>
          </p:cNvPr>
          <p:cNvSpPr/>
          <p:nvPr/>
        </p:nvSpPr>
        <p:spPr>
          <a:xfrm>
            <a:off x="60960" y="3636024"/>
            <a:ext cx="12131040" cy="3416320"/>
          </a:xfrm>
          <a:prstGeom prst="rect">
            <a:avLst/>
          </a:prstGeom>
        </p:spPr>
        <p:txBody>
          <a:bodyPr wrap="square">
            <a:spAutoFit/>
          </a:bodyPr>
          <a:lstStyle/>
          <a:p>
            <a:r>
              <a:rPr lang="en-US" dirty="0"/>
              <a:t>Challenge: Support diverse array of NOAA mission needs</a:t>
            </a:r>
          </a:p>
          <a:p>
            <a:r>
              <a:rPr lang="en-US" dirty="0"/>
              <a:t>Forecaster requirements:  </a:t>
            </a:r>
          </a:p>
          <a:p>
            <a:r>
              <a:rPr lang="en-US" dirty="0"/>
              <a:t>		- Provide predictive information for full 3D ocean, US coastlines, and Great Lakes (potential nesting strategy)</a:t>
            </a:r>
          </a:p>
          <a:p>
            <a:r>
              <a:rPr lang="en-US" dirty="0"/>
              <a:t>                                   - Application will define model choice(s), spatial and temporal resolution, and validation metrics</a:t>
            </a:r>
          </a:p>
          <a:p>
            <a:r>
              <a:rPr lang="en-US" dirty="0"/>
              <a:t>		- Bias correction (DA)</a:t>
            </a:r>
          </a:p>
          <a:p>
            <a:r>
              <a:rPr lang="en-US" dirty="0"/>
              <a:t>		- Operational turn-around time will vary based on application as well </a:t>
            </a:r>
          </a:p>
          <a:p>
            <a:endParaRPr lang="en-US" dirty="0"/>
          </a:p>
          <a:p>
            <a:endParaRPr lang="en-US" dirty="0">
              <a:solidFill>
                <a:srgbClr val="FF0000"/>
              </a:solidFill>
            </a:endParaRPr>
          </a:p>
          <a:p>
            <a:r>
              <a:rPr lang="en-US" dirty="0">
                <a:solidFill>
                  <a:srgbClr val="FF0000"/>
                </a:solidFill>
              </a:rPr>
              <a:t>Goal of this Project: </a:t>
            </a:r>
          </a:p>
          <a:p>
            <a:pPr marL="342900" indent="-342900">
              <a:buAutoNum type="arabicParenR"/>
            </a:pPr>
            <a:r>
              <a:rPr lang="en-US" dirty="0">
                <a:solidFill>
                  <a:srgbClr val="FF0000"/>
                </a:solidFill>
              </a:rPr>
              <a:t>Develop air-sea coupling that can be transitioned to NOAA regional/coastal modelers for use in the UFS (ESMF/NUOPC)</a:t>
            </a:r>
          </a:p>
          <a:p>
            <a:pPr marL="342900" indent="-342900">
              <a:buAutoNum type="arabicParenR"/>
            </a:pPr>
            <a:r>
              <a:rPr lang="en-US" dirty="0">
                <a:solidFill>
                  <a:srgbClr val="FF0000"/>
                </a:solidFill>
              </a:rPr>
              <a:t>Test on hurricane applications to better capture impacts of storms on the above priorities, among other regional needs</a:t>
            </a:r>
          </a:p>
          <a:p>
            <a:endParaRPr lang="en-US" dirty="0">
              <a:solidFill>
                <a:srgbClr val="FF0000"/>
              </a:solidFill>
            </a:endParaRPr>
          </a:p>
        </p:txBody>
      </p:sp>
      <p:sp>
        <p:nvSpPr>
          <p:cNvPr id="19" name="Google Shape;99;p18">
            <a:extLst>
              <a:ext uri="{FF2B5EF4-FFF2-40B4-BE49-F238E27FC236}">
                <a16:creationId xmlns:a16="http://schemas.microsoft.com/office/drawing/2014/main" id="{B1BA78D3-5B5C-D443-B479-B3DF154D969C}"/>
              </a:ext>
            </a:extLst>
          </p:cNvPr>
          <p:cNvSpPr txBox="1">
            <a:spLocks/>
          </p:cNvSpPr>
          <p:nvPr/>
        </p:nvSpPr>
        <p:spPr>
          <a:xfrm>
            <a:off x="5151120" y="5496434"/>
            <a:ext cx="7040880" cy="532535"/>
          </a:xfrm>
          <a:prstGeom prst="rect">
            <a:avLst/>
          </a:prstGeom>
          <a:noFill/>
          <a:ln>
            <a:solidFill>
              <a:schemeClr val="tx1"/>
            </a:solid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t> Courtesy of: </a:t>
            </a:r>
            <a:r>
              <a:rPr lang="en-US" sz="1800" dirty="0">
                <a:latin typeface="Calibri" panose="020F0502020204030204" pitchFamily="34" charset="0"/>
                <a:cs typeface="Calibri" panose="020F0502020204030204" pitchFamily="34" charset="0"/>
              </a:rPr>
              <a:t>Andre van der </a:t>
            </a:r>
            <a:r>
              <a:rPr lang="en-US" sz="1800" dirty="0" err="1">
                <a:latin typeface="Calibri" panose="020F0502020204030204" pitchFamily="34" charset="0"/>
                <a:cs typeface="Calibri" panose="020F0502020204030204" pitchFamily="34" charset="0"/>
              </a:rPr>
              <a:t>Westhuysen</a:t>
            </a:r>
            <a:r>
              <a:rPr lang="en-US" sz="1800" dirty="0">
                <a:latin typeface="Calibri" panose="020F0502020204030204" pitchFamily="34" charset="0"/>
                <a:cs typeface="Calibri" panose="020F0502020204030204" pitchFamily="34" charset="0"/>
              </a:rPr>
              <a:t>, IMSG at NOAA/NWS/NCEP/EMC, </a:t>
            </a:r>
          </a:p>
          <a:p>
            <a:pPr marL="0" indent="0">
              <a:spcBef>
                <a:spcPts val="0"/>
              </a:spcBef>
              <a:buNone/>
            </a:pPr>
            <a:r>
              <a:rPr lang="en-US" sz="1800" dirty="0">
                <a:latin typeface="Calibri" panose="020F0502020204030204" pitchFamily="34" charset="0"/>
                <a:cs typeface="Calibri" panose="020F0502020204030204" pitchFamily="34" charset="0"/>
              </a:rPr>
              <a:t> Patrick Burke, Derrick Snowden, and </a:t>
            </a:r>
            <a:r>
              <a:rPr lang="en-US" sz="1800" dirty="0" err="1">
                <a:latin typeface="Calibri" panose="020F0502020204030204" pitchFamily="34" charset="0"/>
                <a:cs typeface="Calibri" panose="020F0502020204030204" pitchFamily="34" charset="0"/>
              </a:rPr>
              <a:t>Shachak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Peeri</a:t>
            </a:r>
            <a:r>
              <a:rPr lang="en-US" sz="1800" dirty="0">
                <a:latin typeface="Calibri" panose="020F0502020204030204" pitchFamily="34" charset="0"/>
                <a:cs typeface="Calibri" panose="020F0502020204030204" pitchFamily="34" charset="0"/>
              </a:rPr>
              <a:t>, NOAA/NOS</a:t>
            </a:r>
          </a:p>
        </p:txBody>
      </p:sp>
    </p:spTree>
    <p:extLst>
      <p:ext uri="{BB962C8B-B14F-4D97-AF65-F5344CB8AC3E}">
        <p14:creationId xmlns:p14="http://schemas.microsoft.com/office/powerpoint/2010/main" val="2897300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a:extLst>
              <a:ext uri="{FF2B5EF4-FFF2-40B4-BE49-F238E27FC236}">
                <a16:creationId xmlns:a16="http://schemas.microsoft.com/office/drawing/2014/main" id="{4123C693-F515-9D4F-BF0A-BAD75680673B}"/>
              </a:ext>
            </a:extLst>
          </p:cNvPr>
          <p:cNvSpPr txBox="1"/>
          <p:nvPr/>
        </p:nvSpPr>
        <p:spPr>
          <a:xfrm>
            <a:off x="249383" y="609600"/>
            <a:ext cx="11907981" cy="5441041"/>
          </a:xfrm>
          <a:prstGeom prst="rect">
            <a:avLst/>
          </a:prstGeom>
          <a:noFill/>
        </p:spPr>
        <p:txBody>
          <a:bodyPr wrap="square" rtlCol="0">
            <a:spAutoFit/>
          </a:bodyPr>
          <a:lstStyle/>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The </a:t>
            </a:r>
            <a:r>
              <a:rPr lang="en-US" b="1" dirty="0">
                <a:solidFill>
                  <a:srgbClr val="FF0000"/>
                </a:solidFill>
                <a:latin typeface="Arial Narrow" panose="020B0604020202020204" pitchFamily="34" charset="0"/>
                <a:cs typeface="Arial Narrow" panose="020B0604020202020204" pitchFamily="34" charset="0"/>
              </a:rPr>
              <a:t>#ifdef</a:t>
            </a:r>
            <a:r>
              <a:rPr lang="en-US" b="1" dirty="0">
                <a:latin typeface="Arial Narrow" panose="020B0604020202020204" pitchFamily="34" charset="0"/>
                <a:cs typeface="Arial Narrow" panose="020B0604020202020204" pitchFamily="34" charset="0"/>
              </a:rPr>
              <a:t>, </a:t>
            </a:r>
            <a:r>
              <a:rPr lang="en-US" b="1" dirty="0">
                <a:solidFill>
                  <a:srgbClr val="FF0000"/>
                </a:solidFill>
                <a:latin typeface="Arial Narrow" panose="020B0604020202020204" pitchFamily="34" charset="0"/>
                <a:cs typeface="Arial Narrow" panose="020B0604020202020204" pitchFamily="34" charset="0"/>
              </a:rPr>
              <a:t>#</a:t>
            </a:r>
            <a:r>
              <a:rPr lang="en-US" b="1" dirty="0" err="1">
                <a:solidFill>
                  <a:srgbClr val="FF0000"/>
                </a:solidFill>
                <a:latin typeface="Arial Narrow" panose="020B0604020202020204" pitchFamily="34" charset="0"/>
                <a:cs typeface="Arial Narrow" panose="020B0604020202020204" pitchFamily="34" charset="0"/>
              </a:rPr>
              <a:t>ifndef</a:t>
            </a:r>
            <a:r>
              <a:rPr lang="en-US" b="1" dirty="0">
                <a:latin typeface="Arial Narrow" panose="020B0604020202020204" pitchFamily="34" charset="0"/>
                <a:cs typeface="Arial Narrow" panose="020B0604020202020204" pitchFamily="34" charset="0"/>
              </a:rPr>
              <a:t>, and </a:t>
            </a:r>
            <a:r>
              <a:rPr lang="en-US" b="1" dirty="0">
                <a:solidFill>
                  <a:srgbClr val="FF0000"/>
                </a:solidFill>
                <a:latin typeface="Arial Narrow" panose="020B0604020202020204" pitchFamily="34" charset="0"/>
                <a:cs typeface="Arial Narrow" panose="020B0604020202020204" pitchFamily="34" charset="0"/>
              </a:rPr>
              <a:t>#if defined </a:t>
            </a:r>
            <a:r>
              <a:rPr lang="en-US" b="1" dirty="0">
                <a:latin typeface="Arial Narrow" panose="020B0604020202020204" pitchFamily="34" charset="0"/>
                <a:cs typeface="Arial Narrow" panose="020B0604020202020204" pitchFamily="34" charset="0"/>
              </a:rPr>
              <a:t>is used extensively in the ROMS switching exclusively to </a:t>
            </a:r>
            <a:r>
              <a:rPr lang="en-US" b="1" dirty="0">
                <a:solidFill>
                  <a:srgbClr val="FF0000"/>
                </a:solidFill>
                <a:latin typeface="Arial Narrow" panose="020B0604020202020204" pitchFamily="34" charset="0"/>
                <a:cs typeface="Arial Narrow" panose="020B0604020202020204" pitchFamily="34" charset="0"/>
              </a:rPr>
              <a:t>#if </a:t>
            </a:r>
            <a:r>
              <a:rPr lang="en-US" b="1" dirty="0">
                <a:latin typeface="Arial Narrow" panose="020B0604020202020204" pitchFamily="34" charset="0"/>
                <a:cs typeface="Arial Narrow" panose="020B0604020202020204" pitchFamily="34" charset="0"/>
              </a:rPr>
              <a:t>may require extensive testing</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ROMS is a Fortran </a:t>
            </a:r>
            <a:r>
              <a:rPr lang="en-US" b="1" dirty="0">
                <a:solidFill>
                  <a:srgbClr val="FF0000"/>
                </a:solidFill>
                <a:latin typeface="Arial Narrow" panose="020B0604020202020204" pitchFamily="34" charset="0"/>
                <a:cs typeface="Arial Narrow" panose="020B0604020202020204" pitchFamily="34" charset="0"/>
              </a:rPr>
              <a:t>2003</a:t>
            </a:r>
            <a:r>
              <a:rPr lang="en-US" b="1" dirty="0">
                <a:latin typeface="Arial Narrow" panose="020B0604020202020204" pitchFamily="34" charset="0"/>
                <a:cs typeface="Arial Narrow" panose="020B0604020202020204" pitchFamily="34" charset="0"/>
              </a:rPr>
              <a:t> compliant code</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ROMS uses modules instead of includes, so CPP header guards are not needed</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ROMS source code lines are all </a:t>
            </a:r>
            <a:r>
              <a:rPr lang="en-US" b="1" dirty="0">
                <a:solidFill>
                  <a:srgbClr val="FF0000"/>
                </a:solidFill>
                <a:latin typeface="Arial Narrow" panose="020B0604020202020204" pitchFamily="34" charset="0"/>
                <a:cs typeface="Arial Narrow" panose="020B0604020202020204" pitchFamily="34" charset="0"/>
              </a:rPr>
              <a:t>132</a:t>
            </a:r>
            <a:r>
              <a:rPr lang="en-US" b="1" dirty="0">
                <a:latin typeface="Arial Narrow" panose="020B0604020202020204" pitchFamily="34" charset="0"/>
                <a:cs typeface="Arial Narrow" panose="020B0604020202020204" pitchFamily="34" charset="0"/>
              </a:rPr>
              <a:t> characters or less</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The </a:t>
            </a:r>
            <a:r>
              <a:rPr lang="en-US" b="1" dirty="0">
                <a:solidFill>
                  <a:srgbClr val="FF0000"/>
                </a:solidFill>
                <a:latin typeface="Arial Narrow" panose="020B0604020202020204" pitchFamily="34" charset="0"/>
                <a:cs typeface="Arial Narrow" panose="020B0604020202020204" pitchFamily="34" charset="0"/>
              </a:rPr>
              <a:t>implicit none </a:t>
            </a:r>
            <a:r>
              <a:rPr lang="en-US" b="1" dirty="0">
                <a:latin typeface="Arial Narrow" panose="020B0604020202020204" pitchFamily="34" charset="0"/>
                <a:cs typeface="Arial Narrow" panose="020B0604020202020204" pitchFamily="34" charset="0"/>
              </a:rPr>
              <a:t>is used where required</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ROMS already uses the NCEP prescribed block order</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Declarations are one per line except where variables are closely related</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Constants are declared as </a:t>
            </a:r>
            <a:r>
              <a:rPr lang="en-US" b="1" dirty="0">
                <a:solidFill>
                  <a:srgbClr val="FF0000"/>
                </a:solidFill>
                <a:latin typeface="Arial Narrow" panose="020B0604020202020204" pitchFamily="34" charset="0"/>
                <a:cs typeface="Arial Narrow" panose="020B0604020202020204" pitchFamily="34" charset="0"/>
              </a:rPr>
              <a:t>parameters</a:t>
            </a:r>
            <a:r>
              <a:rPr lang="en-US" b="1" dirty="0">
                <a:latin typeface="Arial Narrow" panose="020B0604020202020204" pitchFamily="34" charset="0"/>
                <a:cs typeface="Arial Narrow" panose="020B0604020202020204" pitchFamily="34" charset="0"/>
              </a:rPr>
              <a:t>,</a:t>
            </a:r>
            <a:r>
              <a:rPr lang="en-US" b="1" dirty="0">
                <a:solidFill>
                  <a:srgbClr val="FF0000"/>
                </a:solidFill>
                <a:latin typeface="Arial Narrow" panose="020B0604020202020204" pitchFamily="34" charset="0"/>
                <a:cs typeface="Arial Narrow" panose="020B0604020202020204" pitchFamily="34" charset="0"/>
              </a:rPr>
              <a:t> </a:t>
            </a:r>
            <a:r>
              <a:rPr lang="en-US" b="1" dirty="0">
                <a:latin typeface="Arial Narrow" panose="020B0604020202020204" pitchFamily="34" charset="0"/>
                <a:cs typeface="Arial Narrow" panose="020B0604020202020204" pitchFamily="34" charset="0"/>
              </a:rPr>
              <a:t>and logical type is used for all logical variables</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For historical and code evolution tracking, ROMS source code files are </a:t>
            </a:r>
            <a:r>
              <a:rPr lang="en-US" b="1" dirty="0">
                <a:solidFill>
                  <a:srgbClr val="FF0000"/>
                </a:solidFill>
                <a:latin typeface="Arial Narrow" panose="020B0604020202020204" pitchFamily="34" charset="0"/>
                <a:cs typeface="Arial Narrow" panose="020B0604020202020204" pitchFamily="34" charset="0"/>
              </a:rPr>
              <a:t>.F</a:t>
            </a:r>
            <a:r>
              <a:rPr lang="en-US" b="1" dirty="0">
                <a:latin typeface="Arial Narrow" panose="020B0604020202020204" pitchFamily="34" charset="0"/>
                <a:cs typeface="Arial Narrow" panose="020B0604020202020204" pitchFamily="34" charset="0"/>
              </a:rPr>
              <a:t> instead of </a:t>
            </a:r>
            <a:r>
              <a:rPr lang="en-US" b="1" dirty="0">
                <a:solidFill>
                  <a:srgbClr val="FF0000"/>
                </a:solidFill>
                <a:latin typeface="Arial Narrow" panose="020B0604020202020204" pitchFamily="34" charset="0"/>
                <a:cs typeface="Arial Narrow" panose="020B0604020202020204" pitchFamily="34" charset="0"/>
              </a:rPr>
              <a:t>.F90 </a:t>
            </a:r>
            <a:r>
              <a:rPr lang="en-US" b="1" dirty="0">
                <a:latin typeface="Arial Narrow" panose="020B0604020202020204" pitchFamily="34" charset="0"/>
                <a:cs typeface="Arial Narrow" panose="020B0604020202020204" pitchFamily="34" charset="0"/>
              </a:rPr>
              <a:t>even though they are free-form Fortran</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The </a:t>
            </a:r>
            <a:r>
              <a:rPr lang="en-US" b="1" dirty="0">
                <a:solidFill>
                  <a:srgbClr val="FF0000"/>
                </a:solidFill>
                <a:latin typeface="Arial Narrow" panose="020B0604020202020204" pitchFamily="34" charset="0"/>
                <a:cs typeface="Arial Narrow" panose="020B0604020202020204" pitchFamily="34" charset="0"/>
              </a:rPr>
              <a:t>END statements </a:t>
            </a:r>
            <a:r>
              <a:rPr lang="en-US" b="1" dirty="0">
                <a:latin typeface="Arial Narrow" panose="020B0604020202020204" pitchFamily="34" charset="0"/>
                <a:cs typeface="Arial Narrow" panose="020B0604020202020204" pitchFamily="34" charset="0"/>
              </a:rPr>
              <a:t>are used for all subroutines, modules, and substantially long </a:t>
            </a:r>
            <a:r>
              <a:rPr lang="en-US" b="1" dirty="0">
                <a:solidFill>
                  <a:srgbClr val="FF0000"/>
                </a:solidFill>
                <a:latin typeface="Arial Narrow" panose="020B0604020202020204" pitchFamily="34" charset="0"/>
                <a:cs typeface="Arial Narrow" panose="020B0604020202020204" pitchFamily="34" charset="0"/>
              </a:rPr>
              <a:t>IF </a:t>
            </a:r>
            <a:r>
              <a:rPr lang="en-US" b="1" dirty="0">
                <a:latin typeface="Arial Narrow" panose="020B0604020202020204" pitchFamily="34" charset="0"/>
                <a:cs typeface="Arial Narrow" panose="020B0604020202020204" pitchFamily="34" charset="0"/>
              </a:rPr>
              <a:t>blocks</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Both </a:t>
            </a:r>
            <a:r>
              <a:rPr lang="en-US" b="1" dirty="0">
                <a:solidFill>
                  <a:srgbClr val="FF0000"/>
                </a:solidFill>
                <a:latin typeface="Arial Narrow" panose="020B0604020202020204" pitchFamily="34" charset="0"/>
                <a:cs typeface="Arial Narrow" panose="020B0604020202020204" pitchFamily="34" charset="0"/>
              </a:rPr>
              <a:t>private</a:t>
            </a:r>
            <a:r>
              <a:rPr lang="en-US" b="1" dirty="0">
                <a:latin typeface="Arial Narrow" panose="020B0604020202020204" pitchFamily="34" charset="0"/>
                <a:cs typeface="Arial Narrow" panose="020B0604020202020204" pitchFamily="34" charset="0"/>
              </a:rPr>
              <a:t> and </a:t>
            </a:r>
            <a:r>
              <a:rPr lang="en-US" b="1" dirty="0">
                <a:solidFill>
                  <a:srgbClr val="FF0000"/>
                </a:solidFill>
                <a:latin typeface="Arial Narrow" panose="020B0604020202020204" pitchFamily="34" charset="0"/>
                <a:cs typeface="Arial Narrow" panose="020B0604020202020204" pitchFamily="34" charset="0"/>
              </a:rPr>
              <a:t>public</a:t>
            </a:r>
            <a:r>
              <a:rPr lang="en-US" b="1" dirty="0">
                <a:latin typeface="Arial Narrow" panose="020B0604020202020204" pitchFamily="34" charset="0"/>
                <a:cs typeface="Arial Narrow" panose="020B0604020202020204" pitchFamily="34" charset="0"/>
              </a:rPr>
              <a:t> scope symbols are explicitly declared</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Arithmetic </a:t>
            </a:r>
            <a:r>
              <a:rPr lang="en-US" b="1" dirty="0">
                <a:solidFill>
                  <a:srgbClr val="FF0000"/>
                </a:solidFill>
                <a:latin typeface="Arial Narrow" panose="020B0604020202020204" pitchFamily="34" charset="0"/>
                <a:cs typeface="Arial Narrow" panose="020B0604020202020204" pitchFamily="34" charset="0"/>
              </a:rPr>
              <a:t>IF</a:t>
            </a:r>
            <a:r>
              <a:rPr lang="en-US" b="1" dirty="0">
                <a:latin typeface="Arial Narrow" panose="020B0604020202020204" pitchFamily="34" charset="0"/>
                <a:cs typeface="Arial Narrow" panose="020B0604020202020204" pitchFamily="34" charset="0"/>
              </a:rPr>
              <a:t> is not used and </a:t>
            </a:r>
            <a:r>
              <a:rPr lang="en-US" b="1" dirty="0">
                <a:solidFill>
                  <a:srgbClr val="FF0000"/>
                </a:solidFill>
                <a:latin typeface="Arial Narrow" panose="020B0604020202020204" pitchFamily="34" charset="0"/>
                <a:cs typeface="Arial Narrow" panose="020B0604020202020204" pitchFamily="34" charset="0"/>
              </a:rPr>
              <a:t>GOTO</a:t>
            </a:r>
            <a:r>
              <a:rPr lang="en-US" b="1" dirty="0">
                <a:latin typeface="Arial Narrow" panose="020B0604020202020204" pitchFamily="34" charset="0"/>
                <a:cs typeface="Arial Narrow" panose="020B0604020202020204" pitchFamily="34" charset="0"/>
              </a:rPr>
              <a:t> statements only jump to a continue statement during processing ROMS input scripts</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The </a:t>
            </a:r>
            <a:r>
              <a:rPr lang="en-US" b="1" dirty="0">
                <a:solidFill>
                  <a:srgbClr val="FF0000"/>
                </a:solidFill>
                <a:latin typeface="Arial Narrow" panose="020B0604020202020204" pitchFamily="34" charset="0"/>
                <a:cs typeface="Arial Narrow" panose="020B0604020202020204" pitchFamily="34" charset="0"/>
              </a:rPr>
              <a:t>DO</a:t>
            </a:r>
            <a:r>
              <a:rPr lang="en-US" b="1" dirty="0">
                <a:latin typeface="Arial Narrow" panose="020B0604020202020204" pitchFamily="34" charset="0"/>
                <a:cs typeface="Arial Narrow" panose="020B0604020202020204" pitchFamily="34" charset="0"/>
              </a:rPr>
              <a:t> </a:t>
            </a:r>
            <a:r>
              <a:rPr lang="en-US" b="1" i="1" dirty="0">
                <a:latin typeface="Arial Narrow" panose="020B0604020202020204" pitchFamily="34" charset="0"/>
                <a:cs typeface="Arial Narrow" panose="020B0604020202020204" pitchFamily="34" charset="0"/>
              </a:rPr>
              <a:t>(</a:t>
            </a:r>
            <a:r>
              <a:rPr lang="en-US" b="1" dirty="0">
                <a:latin typeface="Arial Narrow" panose="020B0604020202020204" pitchFamily="34" charset="0"/>
                <a:cs typeface="Arial Narrow" panose="020B0604020202020204" pitchFamily="34" charset="0"/>
              </a:rPr>
              <a:t>NUMBER</a:t>
            </a:r>
            <a:r>
              <a:rPr lang="en-US" b="1" i="1" dirty="0">
                <a:latin typeface="Arial Narrow" panose="020B0604020202020204" pitchFamily="34" charset="0"/>
                <a:cs typeface="Arial Narrow" panose="020B0604020202020204" pitchFamily="34" charset="0"/>
              </a:rPr>
              <a:t>)</a:t>
            </a:r>
            <a:r>
              <a:rPr lang="en-US" b="1" dirty="0">
                <a:latin typeface="Arial Narrow" panose="020B0604020202020204" pitchFamily="34" charset="0"/>
                <a:cs typeface="Arial Narrow" panose="020B0604020202020204" pitchFamily="34" charset="0"/>
              </a:rPr>
              <a:t> loops are not used, and all loop counters are </a:t>
            </a:r>
            <a:r>
              <a:rPr lang="en-US" b="1" dirty="0">
                <a:solidFill>
                  <a:srgbClr val="FF0000"/>
                </a:solidFill>
                <a:latin typeface="Arial Narrow" panose="020B0604020202020204" pitchFamily="34" charset="0"/>
                <a:cs typeface="Arial Narrow" panose="020B0604020202020204" pitchFamily="34" charset="0"/>
              </a:rPr>
              <a:t>integers</a:t>
            </a:r>
            <a:endParaRPr lang="en-US" b="1" i="1" dirty="0">
              <a:solidFill>
                <a:srgbClr val="FF0000"/>
              </a:solidFill>
              <a:latin typeface="Arial Narrow" panose="020B0604020202020204" pitchFamily="34" charset="0"/>
              <a:cs typeface="Arial Narrow" panose="020B0604020202020204" pitchFamily="34" charset="0"/>
            </a:endParaRPr>
          </a:p>
        </p:txBody>
      </p:sp>
      <p:sp>
        <p:nvSpPr>
          <p:cNvPr id="4" name="Text Box 4">
            <a:extLst>
              <a:ext uri="{FF2B5EF4-FFF2-40B4-BE49-F238E27FC236}">
                <a16:creationId xmlns:a16="http://schemas.microsoft.com/office/drawing/2014/main" id="{51117448-2A70-7A4E-ADD3-F5EA74EE342F}"/>
              </a:ext>
            </a:extLst>
          </p:cNvPr>
          <p:cNvSpPr txBox="1">
            <a:spLocks noChangeArrowheads="1"/>
          </p:cNvSpPr>
          <p:nvPr/>
        </p:nvSpPr>
        <p:spPr bwMode="auto">
          <a:xfrm>
            <a:off x="0" y="1"/>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effectLst>
                  <a:outerShdw blurRad="50800" dist="76200" dir="2700000" algn="tl">
                    <a:srgbClr val="000000">
                      <a:alpha val="99000"/>
                    </a:srgbClr>
                  </a:outerShdw>
                </a:effectLst>
                <a:latin typeface="Arial Black" charset="0"/>
              </a:rPr>
              <a:t>Pre-processing and Fortran Standards</a:t>
            </a:r>
          </a:p>
        </p:txBody>
      </p:sp>
    </p:spTree>
    <p:extLst>
      <p:ext uri="{BB962C8B-B14F-4D97-AF65-F5344CB8AC3E}">
        <p14:creationId xmlns:p14="http://schemas.microsoft.com/office/powerpoint/2010/main" val="229469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C23011E-9A55-B347-A1BB-0F7F9E58B4BA}"/>
              </a:ext>
            </a:extLst>
          </p:cNvPr>
          <p:cNvSpPr txBox="1"/>
          <p:nvPr/>
        </p:nvSpPr>
        <p:spPr>
          <a:xfrm>
            <a:off x="304800" y="609600"/>
            <a:ext cx="11645462" cy="5440913"/>
          </a:xfrm>
          <a:prstGeom prst="rect">
            <a:avLst/>
          </a:prstGeom>
          <a:noFill/>
        </p:spPr>
        <p:txBody>
          <a:bodyPr wrap="square" rtlCol="0">
            <a:spAutoFit/>
          </a:bodyPr>
          <a:lstStyle/>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ROMS currently does not specify the shell for build commands, but that can be easily added (single line to </a:t>
            </a:r>
            <a:r>
              <a:rPr lang="en-US" b="1" dirty="0" err="1">
                <a:solidFill>
                  <a:srgbClr val="FF0000"/>
                </a:solidFill>
                <a:latin typeface="Arial Narrow" panose="020B0604020202020204" pitchFamily="34" charset="0"/>
                <a:cs typeface="Arial Narrow" panose="020B0604020202020204" pitchFamily="34" charset="0"/>
              </a:rPr>
              <a:t>makefile</a:t>
            </a:r>
            <a:r>
              <a:rPr lang="en-US" b="1" dirty="0">
                <a:latin typeface="Arial Narrow" panose="020B0604020202020204" pitchFamily="34" charset="0"/>
                <a:cs typeface="Arial Narrow" panose="020B0604020202020204" pitchFamily="34" charset="0"/>
              </a:rPr>
              <a:t>)</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Variables are used for all build targets and directories and executables</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Only standard executables are required by the make files</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SUFFIXES is not used, but ROMS explicitly specifies the </a:t>
            </a:r>
            <a:r>
              <a:rPr lang="en-US" b="1" dirty="0">
                <a:solidFill>
                  <a:srgbClr val="FF0000"/>
                </a:solidFill>
                <a:latin typeface="Arial Narrow" panose="020B0604020202020204" pitchFamily="34" charset="0"/>
                <a:cs typeface="Arial Narrow" panose="020B0604020202020204" pitchFamily="34" charset="0"/>
              </a:rPr>
              <a:t>pattern rules </a:t>
            </a:r>
            <a:r>
              <a:rPr lang="en-US" b="1" dirty="0">
                <a:latin typeface="Arial Narrow" panose="020B0604020202020204" pitchFamily="34" charset="0"/>
                <a:cs typeface="Arial Narrow" panose="020B0604020202020204" pitchFamily="34" charset="0"/>
              </a:rPr>
              <a:t>that are needed to compile</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The </a:t>
            </a:r>
            <a:r>
              <a:rPr lang="en-US" b="1" dirty="0">
                <a:solidFill>
                  <a:srgbClr val="FF0000"/>
                </a:solidFill>
                <a:latin typeface="Arial Narrow" panose="020B0604020202020204" pitchFamily="34" charset="0"/>
                <a:cs typeface="Arial Narrow" panose="020B0604020202020204" pitchFamily="34" charset="0"/>
              </a:rPr>
              <a:t>install</a:t>
            </a:r>
            <a:r>
              <a:rPr lang="en-US" b="1" dirty="0">
                <a:latin typeface="Arial Narrow" panose="020B0604020202020204" pitchFamily="34" charset="0"/>
                <a:cs typeface="Arial Narrow" panose="020B0604020202020204" pitchFamily="34" charset="0"/>
              </a:rPr>
              <a:t>, </a:t>
            </a:r>
            <a:r>
              <a:rPr lang="en-US" b="1" dirty="0">
                <a:solidFill>
                  <a:srgbClr val="FF0000"/>
                </a:solidFill>
                <a:latin typeface="Arial Narrow" panose="020B0604020202020204" pitchFamily="34" charset="0"/>
                <a:cs typeface="Arial Narrow" panose="020B0604020202020204" pitchFamily="34" charset="0"/>
              </a:rPr>
              <a:t>uninstall</a:t>
            </a:r>
            <a:r>
              <a:rPr lang="en-US" b="1" dirty="0">
                <a:latin typeface="Arial Narrow" panose="020B0604020202020204" pitchFamily="34" charset="0"/>
                <a:cs typeface="Arial Narrow" panose="020B0604020202020204" pitchFamily="34" charset="0"/>
              </a:rPr>
              <a:t>, and </a:t>
            </a:r>
            <a:r>
              <a:rPr lang="en-US" b="1" dirty="0">
                <a:solidFill>
                  <a:srgbClr val="FF0000"/>
                </a:solidFill>
                <a:latin typeface="Arial Narrow" panose="020B0604020202020204" pitchFamily="34" charset="0"/>
                <a:cs typeface="Arial Narrow" panose="020B0604020202020204" pitchFamily="34" charset="0"/>
              </a:rPr>
              <a:t>test</a:t>
            </a:r>
            <a:r>
              <a:rPr lang="en-US" b="1" dirty="0">
                <a:latin typeface="Arial Narrow" panose="020B0604020202020204" pitchFamily="34" charset="0"/>
                <a:cs typeface="Arial Narrow" panose="020B0604020202020204" pitchFamily="34" charset="0"/>
              </a:rPr>
              <a:t> targets are not included, but the ROMS build script puts objects and executable at the desired location</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ROMS Perl scripts require version </a:t>
            </a:r>
            <a:r>
              <a:rPr lang="en-US" b="1" dirty="0">
                <a:solidFill>
                  <a:srgbClr val="FF0000"/>
                </a:solidFill>
                <a:latin typeface="Arial Narrow" panose="020B0604020202020204" pitchFamily="34" charset="0"/>
                <a:cs typeface="Arial Narrow" panose="020B0604020202020204" pitchFamily="34" charset="0"/>
              </a:rPr>
              <a:t>5.6</a:t>
            </a:r>
            <a:r>
              <a:rPr lang="en-US" b="1" dirty="0">
                <a:latin typeface="Arial Narrow" panose="020B0604020202020204" pitchFamily="34" charset="0"/>
                <a:cs typeface="Arial Narrow" panose="020B0604020202020204" pitchFamily="34" charset="0"/>
              </a:rPr>
              <a:t> or newer</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Only the allowed punctuation character variables are used in Perl scripts</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All Perl scripts </a:t>
            </a:r>
            <a:r>
              <a:rPr lang="en-US" b="1" dirty="0">
                <a:solidFill>
                  <a:srgbClr val="FF0000"/>
                </a:solidFill>
                <a:latin typeface="Arial Narrow" panose="020B0604020202020204" pitchFamily="34" charset="0"/>
                <a:cs typeface="Arial Narrow" panose="020B0604020202020204" pitchFamily="34" charset="0"/>
              </a:rPr>
              <a:t>use strict</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One Perl script may be overriding  the </a:t>
            </a:r>
            <a:r>
              <a:rPr lang="en-US" b="1" dirty="0">
                <a:solidFill>
                  <a:srgbClr val="FF0000"/>
                </a:solidFill>
                <a:latin typeface="Arial Narrow" panose="020B0604020202020204" pitchFamily="34" charset="0"/>
                <a:cs typeface="Arial Narrow" panose="020B0604020202020204" pitchFamily="34" charset="0"/>
              </a:rPr>
              <a:t>$a </a:t>
            </a:r>
            <a:r>
              <a:rPr lang="en-US" b="1" dirty="0">
                <a:latin typeface="Arial Narrow" panose="020B0604020202020204" pitchFamily="34" charset="0"/>
                <a:cs typeface="Arial Narrow" panose="020B0604020202020204" pitchFamily="34" charset="0"/>
              </a:rPr>
              <a:t>built-in, but that can be easily changed</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Perl Variables are declared via </a:t>
            </a:r>
            <a:r>
              <a:rPr lang="en-US" b="1" dirty="0">
                <a:solidFill>
                  <a:srgbClr val="FF0000"/>
                </a:solidFill>
                <a:latin typeface="Arial Narrow" panose="020B0604020202020204" pitchFamily="34" charset="0"/>
                <a:cs typeface="Arial Narrow" panose="020B0604020202020204" pitchFamily="34" charset="0"/>
              </a:rPr>
              <a:t>my</a:t>
            </a:r>
            <a:r>
              <a:rPr lang="en-US" b="1" dirty="0">
                <a:latin typeface="Arial Narrow" panose="020B0604020202020204" pitchFamily="34" charset="0"/>
                <a:cs typeface="Arial Narrow" panose="020B0604020202020204" pitchFamily="34" charset="0"/>
              </a:rPr>
              <a:t> or </a:t>
            </a:r>
            <a:r>
              <a:rPr lang="en-US" b="1" dirty="0">
                <a:solidFill>
                  <a:srgbClr val="FF0000"/>
                </a:solidFill>
                <a:latin typeface="Arial Narrow" panose="020B0604020202020204" pitchFamily="34" charset="0"/>
                <a:cs typeface="Arial Narrow" panose="020B0604020202020204" pitchFamily="34" charset="0"/>
              </a:rPr>
              <a:t>our</a:t>
            </a:r>
          </a:p>
          <a:p>
            <a:pPr marL="285750" indent="-285750">
              <a:lnSpc>
                <a:spcPct val="150000"/>
              </a:lnSpc>
              <a:buFont typeface="Wingdings" pitchFamily="2" charset="2"/>
              <a:buChar char="ü"/>
            </a:pPr>
            <a:r>
              <a:rPr lang="en-US" b="1" dirty="0">
                <a:latin typeface="Arial Narrow" panose="020B0604020202020204" pitchFamily="34" charset="0"/>
                <a:cs typeface="Arial Narrow" panose="020B0604020202020204" pitchFamily="34" charset="0"/>
              </a:rPr>
              <a:t>Included shell scripts are offered in </a:t>
            </a:r>
            <a:r>
              <a:rPr lang="en-US" b="1" dirty="0" err="1">
                <a:solidFill>
                  <a:srgbClr val="FF0000"/>
                </a:solidFill>
                <a:latin typeface="Arial Narrow" panose="020B0604020202020204" pitchFamily="34" charset="0"/>
                <a:cs typeface="Arial Narrow" panose="020B0604020202020204" pitchFamily="34" charset="0"/>
              </a:rPr>
              <a:t>sh</a:t>
            </a:r>
            <a:r>
              <a:rPr lang="en-US" b="1" dirty="0">
                <a:latin typeface="Arial Narrow" panose="020B0604020202020204" pitchFamily="34" charset="0"/>
                <a:cs typeface="Arial Narrow" panose="020B0604020202020204" pitchFamily="34" charset="0"/>
              </a:rPr>
              <a:t>, </a:t>
            </a:r>
            <a:r>
              <a:rPr lang="en-US" b="1" dirty="0" err="1">
                <a:solidFill>
                  <a:srgbClr val="FF0000"/>
                </a:solidFill>
                <a:latin typeface="Arial Narrow" panose="020B0604020202020204" pitchFamily="34" charset="0"/>
                <a:cs typeface="Arial Narrow" panose="020B0604020202020204" pitchFamily="34" charset="0"/>
              </a:rPr>
              <a:t>csh</a:t>
            </a:r>
            <a:r>
              <a:rPr lang="en-US" b="1" dirty="0">
                <a:latin typeface="Arial Narrow" panose="020B0604020202020204" pitchFamily="34" charset="0"/>
                <a:cs typeface="Arial Narrow" panose="020B0604020202020204" pitchFamily="34" charset="0"/>
              </a:rPr>
              <a:t>, and </a:t>
            </a:r>
            <a:r>
              <a:rPr lang="en-US" b="1" dirty="0" err="1">
                <a:solidFill>
                  <a:srgbClr val="FF0000"/>
                </a:solidFill>
                <a:latin typeface="Arial Narrow" panose="020B0604020202020204" pitchFamily="34" charset="0"/>
                <a:cs typeface="Arial Narrow" panose="020B0604020202020204" pitchFamily="34" charset="0"/>
              </a:rPr>
              <a:t>ksh</a:t>
            </a:r>
            <a:r>
              <a:rPr lang="en-US" b="1" dirty="0">
                <a:latin typeface="Arial Narrow" panose="020B0604020202020204" pitchFamily="34" charset="0"/>
                <a:cs typeface="Arial Narrow" panose="020B0604020202020204" pitchFamily="34" charset="0"/>
              </a:rPr>
              <a:t> versions</a:t>
            </a:r>
          </a:p>
          <a:p>
            <a:pPr marL="285750" indent="-285750">
              <a:lnSpc>
                <a:spcPct val="150000"/>
              </a:lnSpc>
              <a:buFont typeface="Wingdings" pitchFamily="2" charset="2"/>
              <a:buChar char="q"/>
            </a:pPr>
            <a:r>
              <a:rPr lang="en-US" b="1" dirty="0">
                <a:latin typeface="Arial Narrow" panose="020B0604020202020204" pitchFamily="34" charset="0"/>
                <a:cs typeface="Arial Narrow" panose="020B0604020202020204" pitchFamily="34" charset="0"/>
              </a:rPr>
              <a:t>Some adjustments to shell scripts to declare local variables as local may be needed</a:t>
            </a:r>
          </a:p>
        </p:txBody>
      </p:sp>
      <p:sp>
        <p:nvSpPr>
          <p:cNvPr id="4" name="Text Box 4">
            <a:extLst>
              <a:ext uri="{FF2B5EF4-FFF2-40B4-BE49-F238E27FC236}">
                <a16:creationId xmlns:a16="http://schemas.microsoft.com/office/drawing/2014/main" id="{F98AAC33-9F96-B148-808B-FF57B36311FC}"/>
              </a:ext>
            </a:extLst>
          </p:cNvPr>
          <p:cNvSpPr txBox="1">
            <a:spLocks noChangeArrowheads="1"/>
          </p:cNvSpPr>
          <p:nvPr/>
        </p:nvSpPr>
        <p:spPr bwMode="auto">
          <a:xfrm>
            <a:off x="12700" y="1"/>
            <a:ext cx="12192000" cy="461665"/>
          </a:xfrm>
          <a:prstGeom prst="rect">
            <a:avLst/>
          </a:prstGeom>
          <a:noFill/>
          <a:ln w="9525">
            <a:noFill/>
            <a:miter lim="800000"/>
            <a:headEnd/>
            <a:tailEnd/>
          </a:ln>
        </p:spPr>
        <p:txBody>
          <a:bodyPr wrap="square">
            <a:spAutoFit/>
          </a:bodyPr>
          <a:lstStyle/>
          <a:p>
            <a:pPr algn="ctr" eaLnBrk="1" hangingPunct="1"/>
            <a:r>
              <a:rPr lang="en-US" sz="2400" dirty="0" err="1">
                <a:solidFill>
                  <a:srgbClr val="FF0000"/>
                </a:solidFill>
                <a:effectLst>
                  <a:outerShdw blurRad="50800" dist="76200" dir="2700000" algn="tl">
                    <a:srgbClr val="000000">
                      <a:alpha val="99000"/>
                    </a:srgbClr>
                  </a:outerShdw>
                </a:effectLst>
                <a:latin typeface="Arial Black" charset="0"/>
              </a:rPr>
              <a:t>Makefile</a:t>
            </a:r>
            <a:r>
              <a:rPr lang="en-US" sz="2400" dirty="0">
                <a:solidFill>
                  <a:srgbClr val="FF0000"/>
                </a:solidFill>
                <a:effectLst>
                  <a:outerShdw blurRad="50800" dist="76200" dir="2700000" algn="tl">
                    <a:srgbClr val="000000">
                      <a:alpha val="99000"/>
                    </a:srgbClr>
                  </a:outerShdw>
                </a:effectLst>
                <a:latin typeface="Arial Black" charset="0"/>
              </a:rPr>
              <a:t>, Perl, and Shell Scripts Standards </a:t>
            </a:r>
          </a:p>
        </p:txBody>
      </p:sp>
    </p:spTree>
    <p:extLst>
      <p:ext uri="{BB962C8B-B14F-4D97-AF65-F5344CB8AC3E}">
        <p14:creationId xmlns:p14="http://schemas.microsoft.com/office/powerpoint/2010/main" val="1350326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F74B-5239-1F47-8804-F515F4F1067E}"/>
              </a:ext>
            </a:extLst>
          </p:cNvPr>
          <p:cNvSpPr>
            <a:spLocks noGrp="1"/>
          </p:cNvSpPr>
          <p:nvPr>
            <p:ph type="title"/>
          </p:nvPr>
        </p:nvSpPr>
        <p:spPr>
          <a:xfrm>
            <a:off x="1003851" y="77267"/>
            <a:ext cx="10578400" cy="792400"/>
          </a:xfrm>
        </p:spPr>
        <p:txBody>
          <a:bodyPr/>
          <a:lstStyle/>
          <a:p>
            <a:r>
              <a:rPr lang="en-US" dirty="0"/>
              <a:t>Modeling framework</a:t>
            </a:r>
          </a:p>
        </p:txBody>
      </p:sp>
      <p:pic>
        <p:nvPicPr>
          <p:cNvPr id="5" name="Picture 4">
            <a:extLst>
              <a:ext uri="{FF2B5EF4-FFF2-40B4-BE49-F238E27FC236}">
                <a16:creationId xmlns:a16="http://schemas.microsoft.com/office/drawing/2014/main" id="{2996A900-AA60-B049-8DF5-0F85A1D0322D}"/>
              </a:ext>
            </a:extLst>
          </p:cNvPr>
          <p:cNvPicPr/>
          <p:nvPr/>
        </p:nvPicPr>
        <p:blipFill rotWithShape="1">
          <a:blip r:embed="rId2"/>
          <a:srcRect l="1447" t="2241" r="837"/>
          <a:stretch/>
        </p:blipFill>
        <p:spPr bwMode="auto">
          <a:xfrm>
            <a:off x="1091460" y="775704"/>
            <a:ext cx="10490791" cy="4632013"/>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3A13024-4A10-BB42-BF27-AB02AD8CCB1D}"/>
              </a:ext>
            </a:extLst>
          </p:cNvPr>
          <p:cNvSpPr/>
          <p:nvPr/>
        </p:nvSpPr>
        <p:spPr>
          <a:xfrm>
            <a:off x="7518337" y="1217665"/>
            <a:ext cx="1616148" cy="917708"/>
          </a:xfrm>
          <a:prstGeom prst="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33" dirty="0">
                <a:solidFill>
                  <a:schemeClr val="bg2"/>
                </a:solidFill>
              </a:rPr>
              <a:t>Sea Ice Model</a:t>
            </a:r>
          </a:p>
        </p:txBody>
      </p:sp>
      <p:sp>
        <p:nvSpPr>
          <p:cNvPr id="7" name="TextBox 6">
            <a:extLst>
              <a:ext uri="{FF2B5EF4-FFF2-40B4-BE49-F238E27FC236}">
                <a16:creationId xmlns:a16="http://schemas.microsoft.com/office/drawing/2014/main" id="{F6386D78-1FEE-5147-8514-E0D7DABFEEFF}"/>
              </a:ext>
            </a:extLst>
          </p:cNvPr>
          <p:cNvSpPr txBox="1"/>
          <p:nvPr/>
        </p:nvSpPr>
        <p:spPr>
          <a:xfrm>
            <a:off x="9134485" y="1040015"/>
            <a:ext cx="418700" cy="584775"/>
          </a:xfrm>
          <a:prstGeom prst="rect">
            <a:avLst/>
          </a:prstGeom>
          <a:noFill/>
        </p:spPr>
        <p:txBody>
          <a:bodyPr wrap="square" rtlCol="0">
            <a:spAutoFit/>
          </a:bodyPr>
          <a:lstStyle/>
          <a:p>
            <a:r>
              <a:rPr lang="en-US" sz="3200" dirty="0"/>
              <a:t>*</a:t>
            </a:r>
          </a:p>
        </p:txBody>
      </p:sp>
      <p:sp>
        <p:nvSpPr>
          <p:cNvPr id="8" name="TextBox 7">
            <a:extLst>
              <a:ext uri="{FF2B5EF4-FFF2-40B4-BE49-F238E27FC236}">
                <a16:creationId xmlns:a16="http://schemas.microsoft.com/office/drawing/2014/main" id="{0ABFE106-5E4E-B944-9E38-5A61F9800FB8}"/>
              </a:ext>
            </a:extLst>
          </p:cNvPr>
          <p:cNvSpPr txBox="1"/>
          <p:nvPr/>
        </p:nvSpPr>
        <p:spPr>
          <a:xfrm>
            <a:off x="6170575" y="5407717"/>
            <a:ext cx="6346520" cy="400110"/>
          </a:xfrm>
          <a:prstGeom prst="rect">
            <a:avLst/>
          </a:prstGeom>
          <a:noFill/>
        </p:spPr>
        <p:txBody>
          <a:bodyPr wrap="square" rtlCol="0">
            <a:spAutoFit/>
          </a:bodyPr>
          <a:lstStyle/>
          <a:p>
            <a:r>
              <a:rPr lang="en-US" sz="2000" dirty="0"/>
              <a:t>* Future inclusion for surge-ice and wave-ice effects</a:t>
            </a:r>
          </a:p>
        </p:txBody>
      </p:sp>
      <p:sp>
        <p:nvSpPr>
          <p:cNvPr id="13" name="Google Shape;99;p18">
            <a:extLst>
              <a:ext uri="{FF2B5EF4-FFF2-40B4-BE49-F238E27FC236}">
                <a16:creationId xmlns:a16="http://schemas.microsoft.com/office/drawing/2014/main" id="{258A2DF1-1A0A-7546-8775-E95F7DFE0727}"/>
              </a:ext>
            </a:extLst>
          </p:cNvPr>
          <p:cNvSpPr txBox="1">
            <a:spLocks/>
          </p:cNvSpPr>
          <p:nvPr/>
        </p:nvSpPr>
        <p:spPr>
          <a:xfrm>
            <a:off x="60960" y="6266769"/>
            <a:ext cx="7040880" cy="532535"/>
          </a:xfrm>
          <a:prstGeom prst="rect">
            <a:avLst/>
          </a:prstGeom>
          <a:noFill/>
          <a:ln>
            <a:solidFill>
              <a:schemeClr val="tx1"/>
            </a:solid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t>Courtesy of: </a:t>
            </a:r>
            <a:r>
              <a:rPr lang="en-US" sz="1800" dirty="0">
                <a:latin typeface="Calibri" panose="020F0502020204030204" pitchFamily="34" charset="0"/>
                <a:cs typeface="Calibri" panose="020F0502020204030204" pitchFamily="34" charset="0"/>
              </a:rPr>
              <a:t>Andre van der </a:t>
            </a:r>
            <a:r>
              <a:rPr lang="en-US" sz="1800" dirty="0" err="1">
                <a:latin typeface="Calibri" panose="020F0502020204030204" pitchFamily="34" charset="0"/>
                <a:cs typeface="Calibri" panose="020F0502020204030204" pitchFamily="34" charset="0"/>
              </a:rPr>
              <a:t>Westhuysen</a:t>
            </a:r>
            <a:r>
              <a:rPr lang="en-US" sz="1800" dirty="0">
                <a:latin typeface="Calibri" panose="020F0502020204030204" pitchFamily="34" charset="0"/>
                <a:cs typeface="Calibri" panose="020F0502020204030204" pitchFamily="34" charset="0"/>
              </a:rPr>
              <a:t>, IMSG at NOAA/NWS/NCEP/EMC, </a:t>
            </a:r>
          </a:p>
          <a:p>
            <a:pPr marL="0" indent="0">
              <a:spcBef>
                <a:spcPts val="0"/>
              </a:spcBef>
              <a:buNone/>
            </a:pPr>
            <a:r>
              <a:rPr lang="en-US" sz="1800" dirty="0">
                <a:latin typeface="Calibri" panose="020F0502020204030204" pitchFamily="34" charset="0"/>
                <a:cs typeface="Calibri" panose="020F0502020204030204" pitchFamily="34" charset="0"/>
              </a:rPr>
              <a:t>Patrick Burke, Derrick Snowden, and </a:t>
            </a:r>
            <a:r>
              <a:rPr lang="en-US" sz="1800" dirty="0" err="1">
                <a:latin typeface="Calibri" panose="020F0502020204030204" pitchFamily="34" charset="0"/>
                <a:cs typeface="Calibri" panose="020F0502020204030204" pitchFamily="34" charset="0"/>
              </a:rPr>
              <a:t>Shachak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Peeri</a:t>
            </a:r>
            <a:r>
              <a:rPr lang="en-US" sz="1800" dirty="0">
                <a:latin typeface="Calibri" panose="020F0502020204030204" pitchFamily="34" charset="0"/>
                <a:cs typeface="Calibri" panose="020F0502020204030204" pitchFamily="34" charset="0"/>
              </a:rPr>
              <a:t>, NOAA/NOS</a:t>
            </a:r>
          </a:p>
        </p:txBody>
      </p:sp>
    </p:spTree>
    <p:extLst>
      <p:ext uri="{BB962C8B-B14F-4D97-AF65-F5344CB8AC3E}">
        <p14:creationId xmlns:p14="http://schemas.microsoft.com/office/powerpoint/2010/main" val="28790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F74B-5239-1F47-8804-F515F4F1067E}"/>
              </a:ext>
            </a:extLst>
          </p:cNvPr>
          <p:cNvSpPr>
            <a:spLocks noGrp="1"/>
          </p:cNvSpPr>
          <p:nvPr>
            <p:ph type="title"/>
          </p:nvPr>
        </p:nvSpPr>
        <p:spPr>
          <a:xfrm>
            <a:off x="1003851" y="77267"/>
            <a:ext cx="10578400" cy="792400"/>
          </a:xfrm>
        </p:spPr>
        <p:txBody>
          <a:bodyPr/>
          <a:lstStyle/>
          <a:p>
            <a:r>
              <a:rPr lang="en-US" dirty="0"/>
              <a:t>Modeling framework</a:t>
            </a:r>
          </a:p>
        </p:txBody>
      </p:sp>
      <p:pic>
        <p:nvPicPr>
          <p:cNvPr id="5" name="Picture 4">
            <a:extLst>
              <a:ext uri="{FF2B5EF4-FFF2-40B4-BE49-F238E27FC236}">
                <a16:creationId xmlns:a16="http://schemas.microsoft.com/office/drawing/2014/main" id="{2996A900-AA60-B049-8DF5-0F85A1D0322D}"/>
              </a:ext>
            </a:extLst>
          </p:cNvPr>
          <p:cNvPicPr/>
          <p:nvPr/>
        </p:nvPicPr>
        <p:blipFill rotWithShape="1">
          <a:blip r:embed="rId2"/>
          <a:srcRect l="1447" t="2241" r="837"/>
          <a:stretch/>
        </p:blipFill>
        <p:spPr bwMode="auto">
          <a:xfrm>
            <a:off x="1091460" y="775704"/>
            <a:ext cx="10490791" cy="4632013"/>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3A13024-4A10-BB42-BF27-AB02AD8CCB1D}"/>
              </a:ext>
            </a:extLst>
          </p:cNvPr>
          <p:cNvSpPr/>
          <p:nvPr/>
        </p:nvSpPr>
        <p:spPr>
          <a:xfrm>
            <a:off x="7518337" y="1217665"/>
            <a:ext cx="1616148" cy="917708"/>
          </a:xfrm>
          <a:prstGeom prst="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33" dirty="0">
                <a:solidFill>
                  <a:schemeClr val="bg2"/>
                </a:solidFill>
              </a:rPr>
              <a:t>Sea Ice Model</a:t>
            </a:r>
          </a:p>
        </p:txBody>
      </p:sp>
      <p:sp>
        <p:nvSpPr>
          <p:cNvPr id="7" name="TextBox 6">
            <a:extLst>
              <a:ext uri="{FF2B5EF4-FFF2-40B4-BE49-F238E27FC236}">
                <a16:creationId xmlns:a16="http://schemas.microsoft.com/office/drawing/2014/main" id="{F6386D78-1FEE-5147-8514-E0D7DABFEEFF}"/>
              </a:ext>
            </a:extLst>
          </p:cNvPr>
          <p:cNvSpPr txBox="1"/>
          <p:nvPr/>
        </p:nvSpPr>
        <p:spPr>
          <a:xfrm>
            <a:off x="9134485" y="1040015"/>
            <a:ext cx="418700" cy="584775"/>
          </a:xfrm>
          <a:prstGeom prst="rect">
            <a:avLst/>
          </a:prstGeom>
          <a:noFill/>
        </p:spPr>
        <p:txBody>
          <a:bodyPr wrap="square" rtlCol="0">
            <a:spAutoFit/>
          </a:bodyPr>
          <a:lstStyle/>
          <a:p>
            <a:r>
              <a:rPr lang="en-US" sz="3200" dirty="0"/>
              <a:t>*</a:t>
            </a:r>
          </a:p>
        </p:txBody>
      </p:sp>
      <p:sp>
        <p:nvSpPr>
          <p:cNvPr id="8" name="TextBox 7">
            <a:extLst>
              <a:ext uri="{FF2B5EF4-FFF2-40B4-BE49-F238E27FC236}">
                <a16:creationId xmlns:a16="http://schemas.microsoft.com/office/drawing/2014/main" id="{0ABFE106-5E4E-B944-9E38-5A61F9800FB8}"/>
              </a:ext>
            </a:extLst>
          </p:cNvPr>
          <p:cNvSpPr txBox="1"/>
          <p:nvPr/>
        </p:nvSpPr>
        <p:spPr>
          <a:xfrm>
            <a:off x="6170575" y="5407717"/>
            <a:ext cx="6346520" cy="400110"/>
          </a:xfrm>
          <a:prstGeom prst="rect">
            <a:avLst/>
          </a:prstGeom>
          <a:noFill/>
        </p:spPr>
        <p:txBody>
          <a:bodyPr wrap="square" rtlCol="0">
            <a:spAutoFit/>
          </a:bodyPr>
          <a:lstStyle/>
          <a:p>
            <a:r>
              <a:rPr lang="en-US" sz="2000" dirty="0"/>
              <a:t>* Future inclusion for surge-ice and wave-ice effects</a:t>
            </a:r>
          </a:p>
        </p:txBody>
      </p:sp>
      <p:sp>
        <p:nvSpPr>
          <p:cNvPr id="13" name="Google Shape;99;p18">
            <a:extLst>
              <a:ext uri="{FF2B5EF4-FFF2-40B4-BE49-F238E27FC236}">
                <a16:creationId xmlns:a16="http://schemas.microsoft.com/office/drawing/2014/main" id="{258A2DF1-1A0A-7546-8775-E95F7DFE0727}"/>
              </a:ext>
            </a:extLst>
          </p:cNvPr>
          <p:cNvSpPr txBox="1">
            <a:spLocks/>
          </p:cNvSpPr>
          <p:nvPr/>
        </p:nvSpPr>
        <p:spPr>
          <a:xfrm>
            <a:off x="60960" y="6266769"/>
            <a:ext cx="7040880" cy="532535"/>
          </a:xfrm>
          <a:prstGeom prst="rect">
            <a:avLst/>
          </a:prstGeom>
          <a:noFill/>
          <a:ln>
            <a:solidFill>
              <a:schemeClr val="tx1"/>
            </a:solid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t>Courtesy of: </a:t>
            </a:r>
            <a:r>
              <a:rPr lang="en-US" sz="1800" dirty="0">
                <a:latin typeface="Calibri" panose="020F0502020204030204" pitchFamily="34" charset="0"/>
                <a:cs typeface="Calibri" panose="020F0502020204030204" pitchFamily="34" charset="0"/>
              </a:rPr>
              <a:t>Andre van der </a:t>
            </a:r>
            <a:r>
              <a:rPr lang="en-US" sz="1800" dirty="0" err="1">
                <a:latin typeface="Calibri" panose="020F0502020204030204" pitchFamily="34" charset="0"/>
                <a:cs typeface="Calibri" panose="020F0502020204030204" pitchFamily="34" charset="0"/>
              </a:rPr>
              <a:t>Westhuysen</a:t>
            </a:r>
            <a:r>
              <a:rPr lang="en-US" sz="1800" dirty="0">
                <a:latin typeface="Calibri" panose="020F0502020204030204" pitchFamily="34" charset="0"/>
                <a:cs typeface="Calibri" panose="020F0502020204030204" pitchFamily="34" charset="0"/>
              </a:rPr>
              <a:t>, IMSG at NOAA/NWS/NCEP/EMC, </a:t>
            </a:r>
          </a:p>
          <a:p>
            <a:pPr marL="0" indent="0">
              <a:spcBef>
                <a:spcPts val="0"/>
              </a:spcBef>
              <a:buNone/>
            </a:pPr>
            <a:r>
              <a:rPr lang="en-US" sz="1800" dirty="0">
                <a:latin typeface="Calibri" panose="020F0502020204030204" pitchFamily="34" charset="0"/>
                <a:cs typeface="Calibri" panose="020F0502020204030204" pitchFamily="34" charset="0"/>
              </a:rPr>
              <a:t>Patrick Burke, Derrick Snowden, and </a:t>
            </a:r>
            <a:r>
              <a:rPr lang="en-US" sz="1800" dirty="0" err="1">
                <a:latin typeface="Calibri" panose="020F0502020204030204" pitchFamily="34" charset="0"/>
                <a:cs typeface="Calibri" panose="020F0502020204030204" pitchFamily="34" charset="0"/>
              </a:rPr>
              <a:t>Shachak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Peeri</a:t>
            </a:r>
            <a:r>
              <a:rPr lang="en-US" sz="1800" dirty="0">
                <a:latin typeface="Calibri" panose="020F0502020204030204" pitchFamily="34" charset="0"/>
                <a:cs typeface="Calibri" panose="020F0502020204030204" pitchFamily="34" charset="0"/>
              </a:rPr>
              <a:t>, NOAA/NOS</a:t>
            </a:r>
          </a:p>
        </p:txBody>
      </p:sp>
      <p:sp>
        <p:nvSpPr>
          <p:cNvPr id="9" name="Rectangle 8">
            <a:extLst>
              <a:ext uri="{FF2B5EF4-FFF2-40B4-BE49-F238E27FC236}">
                <a16:creationId xmlns:a16="http://schemas.microsoft.com/office/drawing/2014/main" id="{7969E18C-4F69-904E-B1A7-0008D1A9FE0B}"/>
              </a:ext>
            </a:extLst>
          </p:cNvPr>
          <p:cNvSpPr/>
          <p:nvPr/>
        </p:nvSpPr>
        <p:spPr>
          <a:xfrm>
            <a:off x="1" y="790944"/>
            <a:ext cx="12186158" cy="1237539"/>
          </a:xfrm>
          <a:prstGeom prst="rect">
            <a:avLst/>
          </a:prstGeom>
          <a:solidFill>
            <a:schemeClr val="bg2">
              <a:lumMod val="90000"/>
              <a:alpha val="9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9B6E04-C49C-7843-9A2B-5BDFC9D831C1}"/>
              </a:ext>
            </a:extLst>
          </p:cNvPr>
          <p:cNvSpPr/>
          <p:nvPr/>
        </p:nvSpPr>
        <p:spPr>
          <a:xfrm>
            <a:off x="6170575" y="2024900"/>
            <a:ext cx="6015584" cy="4241869"/>
          </a:xfrm>
          <a:prstGeom prst="rect">
            <a:avLst/>
          </a:prstGeom>
          <a:solidFill>
            <a:schemeClr val="bg2">
              <a:lumMod val="90000"/>
              <a:alpha val="9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86B71C-411A-CE46-BFFB-DF659A27004D}"/>
              </a:ext>
            </a:extLst>
          </p:cNvPr>
          <p:cNvSpPr/>
          <p:nvPr/>
        </p:nvSpPr>
        <p:spPr>
          <a:xfrm>
            <a:off x="0" y="4294096"/>
            <a:ext cx="6172201" cy="1972673"/>
          </a:xfrm>
          <a:prstGeom prst="rect">
            <a:avLst/>
          </a:prstGeom>
          <a:solidFill>
            <a:schemeClr val="bg2">
              <a:lumMod val="90000"/>
              <a:alpha val="9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A200C3-87EC-AF4A-8184-EC1E3024D2B2}"/>
              </a:ext>
            </a:extLst>
          </p:cNvPr>
          <p:cNvSpPr/>
          <p:nvPr/>
        </p:nvSpPr>
        <p:spPr>
          <a:xfrm>
            <a:off x="0" y="2024900"/>
            <a:ext cx="6141720" cy="22575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88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F74B-5239-1F47-8804-F515F4F1067E}"/>
              </a:ext>
            </a:extLst>
          </p:cNvPr>
          <p:cNvSpPr>
            <a:spLocks noGrp="1"/>
          </p:cNvSpPr>
          <p:nvPr>
            <p:ph type="title"/>
          </p:nvPr>
        </p:nvSpPr>
        <p:spPr>
          <a:xfrm>
            <a:off x="1003851" y="77267"/>
            <a:ext cx="10578400" cy="792400"/>
          </a:xfrm>
        </p:spPr>
        <p:txBody>
          <a:bodyPr/>
          <a:lstStyle/>
          <a:p>
            <a:r>
              <a:rPr lang="en-US" dirty="0"/>
              <a:t>Modeling framework</a:t>
            </a:r>
          </a:p>
        </p:txBody>
      </p:sp>
      <p:pic>
        <p:nvPicPr>
          <p:cNvPr id="5" name="Picture 4">
            <a:extLst>
              <a:ext uri="{FF2B5EF4-FFF2-40B4-BE49-F238E27FC236}">
                <a16:creationId xmlns:a16="http://schemas.microsoft.com/office/drawing/2014/main" id="{2996A900-AA60-B049-8DF5-0F85A1D0322D}"/>
              </a:ext>
            </a:extLst>
          </p:cNvPr>
          <p:cNvPicPr/>
          <p:nvPr/>
        </p:nvPicPr>
        <p:blipFill rotWithShape="1">
          <a:blip r:embed="rId2"/>
          <a:srcRect l="1447" t="2241" r="837"/>
          <a:stretch/>
        </p:blipFill>
        <p:spPr bwMode="auto">
          <a:xfrm>
            <a:off x="1091460" y="775704"/>
            <a:ext cx="10490791" cy="4632013"/>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3A13024-4A10-BB42-BF27-AB02AD8CCB1D}"/>
              </a:ext>
            </a:extLst>
          </p:cNvPr>
          <p:cNvSpPr/>
          <p:nvPr/>
        </p:nvSpPr>
        <p:spPr>
          <a:xfrm>
            <a:off x="7518337" y="1217665"/>
            <a:ext cx="1616148" cy="917708"/>
          </a:xfrm>
          <a:prstGeom prst="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33" dirty="0">
                <a:solidFill>
                  <a:schemeClr val="bg2"/>
                </a:solidFill>
              </a:rPr>
              <a:t>Sea Ice Model</a:t>
            </a:r>
          </a:p>
        </p:txBody>
      </p:sp>
      <p:sp>
        <p:nvSpPr>
          <p:cNvPr id="7" name="TextBox 6">
            <a:extLst>
              <a:ext uri="{FF2B5EF4-FFF2-40B4-BE49-F238E27FC236}">
                <a16:creationId xmlns:a16="http://schemas.microsoft.com/office/drawing/2014/main" id="{F6386D78-1FEE-5147-8514-E0D7DABFEEFF}"/>
              </a:ext>
            </a:extLst>
          </p:cNvPr>
          <p:cNvSpPr txBox="1"/>
          <p:nvPr/>
        </p:nvSpPr>
        <p:spPr>
          <a:xfrm>
            <a:off x="9134485" y="1040015"/>
            <a:ext cx="418700" cy="584775"/>
          </a:xfrm>
          <a:prstGeom prst="rect">
            <a:avLst/>
          </a:prstGeom>
          <a:noFill/>
        </p:spPr>
        <p:txBody>
          <a:bodyPr wrap="square" rtlCol="0">
            <a:spAutoFit/>
          </a:bodyPr>
          <a:lstStyle/>
          <a:p>
            <a:r>
              <a:rPr lang="en-US" sz="3200" dirty="0"/>
              <a:t>*</a:t>
            </a:r>
          </a:p>
        </p:txBody>
      </p:sp>
      <p:sp>
        <p:nvSpPr>
          <p:cNvPr id="8" name="TextBox 7">
            <a:extLst>
              <a:ext uri="{FF2B5EF4-FFF2-40B4-BE49-F238E27FC236}">
                <a16:creationId xmlns:a16="http://schemas.microsoft.com/office/drawing/2014/main" id="{0ABFE106-5E4E-B944-9E38-5A61F9800FB8}"/>
              </a:ext>
            </a:extLst>
          </p:cNvPr>
          <p:cNvSpPr txBox="1"/>
          <p:nvPr/>
        </p:nvSpPr>
        <p:spPr>
          <a:xfrm>
            <a:off x="6170575" y="5407717"/>
            <a:ext cx="6346520" cy="400110"/>
          </a:xfrm>
          <a:prstGeom prst="rect">
            <a:avLst/>
          </a:prstGeom>
          <a:noFill/>
        </p:spPr>
        <p:txBody>
          <a:bodyPr wrap="square" rtlCol="0">
            <a:spAutoFit/>
          </a:bodyPr>
          <a:lstStyle/>
          <a:p>
            <a:r>
              <a:rPr lang="en-US" sz="2000" dirty="0"/>
              <a:t>* Future inclusion for surge-ice and wave-ice effects</a:t>
            </a:r>
          </a:p>
        </p:txBody>
      </p:sp>
      <p:sp>
        <p:nvSpPr>
          <p:cNvPr id="13" name="Google Shape;99;p18">
            <a:extLst>
              <a:ext uri="{FF2B5EF4-FFF2-40B4-BE49-F238E27FC236}">
                <a16:creationId xmlns:a16="http://schemas.microsoft.com/office/drawing/2014/main" id="{258A2DF1-1A0A-7546-8775-E95F7DFE0727}"/>
              </a:ext>
            </a:extLst>
          </p:cNvPr>
          <p:cNvSpPr txBox="1">
            <a:spLocks/>
          </p:cNvSpPr>
          <p:nvPr/>
        </p:nvSpPr>
        <p:spPr>
          <a:xfrm>
            <a:off x="60960" y="6266769"/>
            <a:ext cx="7040880" cy="532535"/>
          </a:xfrm>
          <a:prstGeom prst="rect">
            <a:avLst/>
          </a:prstGeom>
          <a:noFill/>
          <a:ln>
            <a:solidFill>
              <a:schemeClr val="tx1"/>
            </a:solid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t>Courtesy of: </a:t>
            </a:r>
            <a:r>
              <a:rPr lang="en-US" sz="1800" dirty="0">
                <a:latin typeface="Calibri" panose="020F0502020204030204" pitchFamily="34" charset="0"/>
                <a:cs typeface="Calibri" panose="020F0502020204030204" pitchFamily="34" charset="0"/>
              </a:rPr>
              <a:t>Andre van der </a:t>
            </a:r>
            <a:r>
              <a:rPr lang="en-US" sz="1800" dirty="0" err="1">
                <a:latin typeface="Calibri" panose="020F0502020204030204" pitchFamily="34" charset="0"/>
                <a:cs typeface="Calibri" panose="020F0502020204030204" pitchFamily="34" charset="0"/>
              </a:rPr>
              <a:t>Westhuysen</a:t>
            </a:r>
            <a:r>
              <a:rPr lang="en-US" sz="1800" dirty="0">
                <a:latin typeface="Calibri" panose="020F0502020204030204" pitchFamily="34" charset="0"/>
                <a:cs typeface="Calibri" panose="020F0502020204030204" pitchFamily="34" charset="0"/>
              </a:rPr>
              <a:t>, IMSG at NOAA/NWS/NCEP/EMC, </a:t>
            </a:r>
          </a:p>
          <a:p>
            <a:pPr marL="0" indent="0">
              <a:spcBef>
                <a:spcPts val="0"/>
              </a:spcBef>
              <a:buNone/>
            </a:pPr>
            <a:r>
              <a:rPr lang="en-US" sz="1800" dirty="0">
                <a:latin typeface="Calibri" panose="020F0502020204030204" pitchFamily="34" charset="0"/>
                <a:cs typeface="Calibri" panose="020F0502020204030204" pitchFamily="34" charset="0"/>
              </a:rPr>
              <a:t>Patrick Burke, Derrick Snowden, and </a:t>
            </a:r>
            <a:r>
              <a:rPr lang="en-US" sz="1800" dirty="0" err="1">
                <a:latin typeface="Calibri" panose="020F0502020204030204" pitchFamily="34" charset="0"/>
                <a:cs typeface="Calibri" panose="020F0502020204030204" pitchFamily="34" charset="0"/>
              </a:rPr>
              <a:t>Shachak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Peeri</a:t>
            </a:r>
            <a:r>
              <a:rPr lang="en-US" sz="1800" dirty="0">
                <a:latin typeface="Calibri" panose="020F0502020204030204" pitchFamily="34" charset="0"/>
                <a:cs typeface="Calibri" panose="020F0502020204030204" pitchFamily="34" charset="0"/>
              </a:rPr>
              <a:t>, NOAA/NOS</a:t>
            </a:r>
          </a:p>
        </p:txBody>
      </p:sp>
      <p:sp>
        <p:nvSpPr>
          <p:cNvPr id="9" name="Rectangle 8">
            <a:extLst>
              <a:ext uri="{FF2B5EF4-FFF2-40B4-BE49-F238E27FC236}">
                <a16:creationId xmlns:a16="http://schemas.microsoft.com/office/drawing/2014/main" id="{7969E18C-4F69-904E-B1A7-0008D1A9FE0B}"/>
              </a:ext>
            </a:extLst>
          </p:cNvPr>
          <p:cNvSpPr/>
          <p:nvPr/>
        </p:nvSpPr>
        <p:spPr>
          <a:xfrm>
            <a:off x="1" y="790944"/>
            <a:ext cx="12186158" cy="1237539"/>
          </a:xfrm>
          <a:prstGeom prst="rect">
            <a:avLst/>
          </a:prstGeom>
          <a:solidFill>
            <a:schemeClr val="bg2">
              <a:lumMod val="90000"/>
              <a:alpha val="9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9B6E04-C49C-7843-9A2B-5BDFC9D831C1}"/>
              </a:ext>
            </a:extLst>
          </p:cNvPr>
          <p:cNvSpPr/>
          <p:nvPr/>
        </p:nvSpPr>
        <p:spPr>
          <a:xfrm>
            <a:off x="6170575" y="2024900"/>
            <a:ext cx="6015584" cy="4241869"/>
          </a:xfrm>
          <a:prstGeom prst="rect">
            <a:avLst/>
          </a:prstGeom>
          <a:solidFill>
            <a:schemeClr val="bg2">
              <a:lumMod val="90000"/>
              <a:alpha val="9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86B71C-411A-CE46-BFFB-DF659A27004D}"/>
              </a:ext>
            </a:extLst>
          </p:cNvPr>
          <p:cNvSpPr/>
          <p:nvPr/>
        </p:nvSpPr>
        <p:spPr>
          <a:xfrm>
            <a:off x="0" y="4294096"/>
            <a:ext cx="6172201" cy="1972673"/>
          </a:xfrm>
          <a:prstGeom prst="rect">
            <a:avLst/>
          </a:prstGeom>
          <a:solidFill>
            <a:schemeClr val="bg2">
              <a:lumMod val="90000"/>
              <a:alpha val="9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5394EE-5F1A-E246-85AC-376056A2DB43}"/>
              </a:ext>
            </a:extLst>
          </p:cNvPr>
          <p:cNvSpPr txBox="1"/>
          <p:nvPr/>
        </p:nvSpPr>
        <p:spPr>
          <a:xfrm>
            <a:off x="6201057" y="716061"/>
            <a:ext cx="6141720" cy="5371727"/>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Developed NUOPC cap files for WRF/ROMS applications</a:t>
            </a:r>
          </a:p>
          <a:p>
            <a:r>
              <a:rPr lang="en-US" sz="2000" b="1" dirty="0">
                <a:latin typeface="Calibri" panose="020F0502020204030204" pitchFamily="34" charset="0"/>
                <a:cs typeface="Calibri" panose="020F0502020204030204" pitchFamily="34" charset="0"/>
              </a:rPr>
              <a:t>(ESMF V8.0)</a:t>
            </a:r>
            <a:endParaRPr lang="en-US" sz="2000" b="1" dirty="0">
              <a:solidFill>
                <a:srgbClr val="000000"/>
              </a:solidFill>
              <a:latin typeface="Calibri" panose="020F0502020204030204" pitchFamily="34" charset="0"/>
              <a:ea typeface="ＭＳ Ｐゴシック" charset="0"/>
              <a:cs typeface="Calibri" panose="020F0502020204030204" pitchFamily="34" charset="0"/>
            </a:endParaRPr>
          </a:p>
          <a:p>
            <a:pPr marL="342900" indent="-342900">
              <a:lnSpc>
                <a:spcPct val="120000"/>
              </a:lnSpc>
              <a:spcBef>
                <a:spcPct val="20000"/>
              </a:spcBef>
              <a:spcAft>
                <a:spcPts val="18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Enabled nesting capabilities within both ocean and atmospheric domains</a:t>
            </a:r>
          </a:p>
          <a:p>
            <a:pPr marL="342900" indent="-342900">
              <a:lnSpc>
                <a:spcPct val="120000"/>
              </a:lnSpc>
              <a:spcBef>
                <a:spcPct val="20000"/>
              </a:spcBef>
              <a:spcAft>
                <a:spcPts val="18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Utilized existing Mid Atlantic domain applications to test and evaluate the coupling system. </a:t>
            </a:r>
          </a:p>
          <a:p>
            <a:pPr marL="342900" indent="-342900">
              <a:lnSpc>
                <a:spcPct val="120000"/>
              </a:lnSpc>
              <a:spcBef>
                <a:spcPct val="20000"/>
              </a:spcBef>
              <a:spcAft>
                <a:spcPts val="18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Tests on cloud computing environments (IOOS/RPS)</a:t>
            </a:r>
          </a:p>
          <a:p>
            <a:pPr marL="342900"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Establish a path forward to the UFS, Future Work:</a:t>
            </a:r>
          </a:p>
          <a:p>
            <a:pPr marL="800100" lvl="1"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Coupling ROMS to SAR-FV3</a:t>
            </a:r>
          </a:p>
          <a:p>
            <a:pPr marL="800100" lvl="1"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Test nested coupled applications</a:t>
            </a:r>
          </a:p>
          <a:p>
            <a:pPr marL="800100" lvl="1" indent="-342900">
              <a:lnSpc>
                <a:spcPct val="120000"/>
              </a:lnSpc>
              <a:spcBef>
                <a:spcPts val="480"/>
              </a:spcBef>
              <a:spcAft>
                <a:spcPts val="600"/>
              </a:spcAft>
              <a:buSzPct val="115000"/>
              <a:buFontTx/>
              <a:buChar char="•"/>
              <a:defRPr/>
            </a:pPr>
            <a:r>
              <a:rPr lang="en-US" sz="2000" b="1" dirty="0">
                <a:solidFill>
                  <a:srgbClr val="000000"/>
                </a:solidFill>
                <a:latin typeface="Calibri" panose="020F0502020204030204" pitchFamily="34" charset="0"/>
                <a:ea typeface="ＭＳ Ｐゴシック" charset="0"/>
                <a:cs typeface="Calibri" panose="020F0502020204030204" pitchFamily="34" charset="0"/>
              </a:rPr>
              <a:t>Develop coupled 4D-Var capabilities</a:t>
            </a:r>
          </a:p>
        </p:txBody>
      </p:sp>
      <p:sp>
        <p:nvSpPr>
          <p:cNvPr id="3" name="Rectangle 2">
            <a:extLst>
              <a:ext uri="{FF2B5EF4-FFF2-40B4-BE49-F238E27FC236}">
                <a16:creationId xmlns:a16="http://schemas.microsoft.com/office/drawing/2014/main" id="{1CA200C3-87EC-AF4A-8184-EC1E3024D2B2}"/>
              </a:ext>
            </a:extLst>
          </p:cNvPr>
          <p:cNvSpPr/>
          <p:nvPr/>
        </p:nvSpPr>
        <p:spPr>
          <a:xfrm>
            <a:off x="0" y="2024900"/>
            <a:ext cx="6141720" cy="22575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3939AD-8107-BC4E-96AC-DC662CE18782}"/>
              </a:ext>
            </a:extLst>
          </p:cNvPr>
          <p:cNvSpPr txBox="1"/>
          <p:nvPr/>
        </p:nvSpPr>
        <p:spPr>
          <a:xfrm>
            <a:off x="6812280" y="242634"/>
            <a:ext cx="5242560" cy="461665"/>
          </a:xfrm>
          <a:prstGeom prst="rect">
            <a:avLst/>
          </a:prstGeom>
          <a:noFill/>
        </p:spPr>
        <p:txBody>
          <a:bodyPr wrap="square" rtlCol="0">
            <a:spAutoFit/>
          </a:bodyPr>
          <a:lstStyle/>
          <a:p>
            <a:pPr algn="ctr"/>
            <a:r>
              <a:rPr lang="en-US" sz="2400" b="1" dirty="0"/>
              <a:t>Progress and Future Work:</a:t>
            </a:r>
          </a:p>
        </p:txBody>
      </p:sp>
    </p:spTree>
    <p:extLst>
      <p:ext uri="{BB962C8B-B14F-4D97-AF65-F5344CB8AC3E}">
        <p14:creationId xmlns:p14="http://schemas.microsoft.com/office/powerpoint/2010/main" val="222412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C94D8-C75F-414F-B56F-77BAA2090F64}"/>
              </a:ext>
            </a:extLst>
          </p:cNvPr>
          <p:cNvSpPr txBox="1"/>
          <p:nvPr/>
        </p:nvSpPr>
        <p:spPr>
          <a:xfrm>
            <a:off x="329498" y="1333754"/>
            <a:ext cx="5280016" cy="4524315"/>
          </a:xfrm>
          <a:prstGeom prst="rect">
            <a:avLst/>
          </a:prstGeom>
          <a:noFill/>
        </p:spPr>
        <p:txBody>
          <a:bodyPr wrap="square" rtlCol="0">
            <a:spAutoFit/>
          </a:bodyPr>
          <a:lstStyle/>
          <a:p>
            <a:pPr algn="just"/>
            <a:r>
              <a:rPr lang="en-US" dirty="0">
                <a:solidFill>
                  <a:srgbClr val="C000EC"/>
                </a:solidFill>
                <a:latin typeface="Calibri" panose="020F0502020204030204" pitchFamily="34" charset="0"/>
                <a:cs typeface="Calibri" panose="020F0502020204030204" pitchFamily="34" charset="0"/>
              </a:rPr>
              <a:t>COAMPS:</a:t>
            </a:r>
            <a:r>
              <a:rPr lang="en-US" dirty="0">
                <a:solidFill>
                  <a:srgbClr val="0000FF"/>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Coupled Ocean-Atmosphere Mesoscale Prediction System (</a:t>
            </a:r>
            <a:r>
              <a:rPr lang="en-US" dirty="0" err="1">
                <a:latin typeface="Calibri" panose="020F0502020204030204" pitchFamily="34" charset="0"/>
                <a:cs typeface="Calibri" panose="020F0502020204030204" pitchFamily="34" charset="0"/>
              </a:rPr>
              <a:t>Hodur</a:t>
            </a:r>
            <a:r>
              <a:rPr lang="en-US" dirty="0">
                <a:latin typeface="Calibri" panose="020F0502020204030204" pitchFamily="34" charset="0"/>
                <a:cs typeface="Calibri" panose="020F0502020204030204" pitchFamily="34" charset="0"/>
              </a:rPr>
              <a:t>, 1997; Chen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2014). It can be used for both free and restricted NRL versions.</a:t>
            </a:r>
          </a:p>
          <a:p>
            <a:pPr algn="just"/>
            <a:r>
              <a:rPr lang="en-US" b="1" dirty="0">
                <a:solidFill>
                  <a:schemeClr val="accent1">
                    <a:lumMod val="75000"/>
                  </a:schemeClr>
                </a:solidFill>
                <a:latin typeface="Calibri" panose="020F0502020204030204" pitchFamily="34" charset="0"/>
                <a:ea typeface="ＭＳ Ｐゴシック" charset="0"/>
                <a:cs typeface="Calibri" panose="020F0502020204030204" pitchFamily="34" charset="0"/>
              </a:rPr>
              <a:t>Work supported by Office of Naval Research and in collaboration with Naval Research Laboratory</a:t>
            </a:r>
          </a:p>
          <a:p>
            <a:pPr algn="just"/>
            <a:endParaRPr lang="en-US" dirty="0">
              <a:latin typeface="Calibri" panose="020F0502020204030204" pitchFamily="34" charset="0"/>
              <a:cs typeface="Calibri" panose="020F0502020204030204" pitchFamily="34" charset="0"/>
            </a:endParaRPr>
          </a:p>
          <a:p>
            <a:pPr algn="just"/>
            <a:r>
              <a:rPr lang="en-US" dirty="0">
                <a:solidFill>
                  <a:srgbClr val="C000EC"/>
                </a:solidFill>
                <a:latin typeface="Calibri" panose="020F0502020204030204" pitchFamily="34" charset="0"/>
                <a:cs typeface="Calibri" panose="020F0502020204030204" pitchFamily="34" charset="0"/>
              </a:rPr>
              <a:t>WRF:</a:t>
            </a:r>
            <a:r>
              <a:rPr lang="en-US" dirty="0">
                <a:latin typeface="Calibri" panose="020F0502020204030204" pitchFamily="34" charset="0"/>
                <a:cs typeface="Calibri" panose="020F0502020204030204" pitchFamily="34" charset="0"/>
              </a:rPr>
              <a:t> Weather Research and Forecasting model (</a:t>
            </a:r>
            <a:r>
              <a:rPr lang="en-US" dirty="0" err="1">
                <a:latin typeface="Calibri" panose="020F0502020204030204" pitchFamily="34" charset="0"/>
                <a:cs typeface="Calibri" panose="020F0502020204030204" pitchFamily="34" charset="0"/>
              </a:rPr>
              <a:t>Skamarock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2005).  Maintained by a consortium of  US agencies and institutions  (NCAR, NCEP, FSL, AFWA, NRL, FAA, and University of Oklahoma). </a:t>
            </a:r>
          </a:p>
          <a:p>
            <a:pPr algn="just"/>
            <a:r>
              <a:rPr lang="en-US" b="1" dirty="0">
                <a:solidFill>
                  <a:schemeClr val="accent1">
                    <a:lumMod val="75000"/>
                  </a:schemeClr>
                </a:solidFill>
                <a:latin typeface="Calibri" panose="020F0502020204030204" pitchFamily="34" charset="0"/>
                <a:ea typeface="ＭＳ Ｐゴシック" charset="0"/>
                <a:cs typeface="Calibri" panose="020F0502020204030204" pitchFamily="34" charset="0"/>
              </a:rPr>
              <a:t>Supported by 2018 Hurricane Supplemental, housed within the Coastal and Ocean Modeling Testbed</a:t>
            </a:r>
          </a:p>
          <a:p>
            <a:pPr algn="just"/>
            <a:endParaRPr lang="en-US" b="1" dirty="0">
              <a:solidFill>
                <a:schemeClr val="accent1">
                  <a:lumMod val="75000"/>
                </a:schemeClr>
              </a:solidFill>
              <a:latin typeface="Calibri" panose="020F0502020204030204" pitchFamily="34" charset="0"/>
              <a:ea typeface="ＭＳ Ｐゴシック" charset="0"/>
              <a:cs typeface="Calibri" panose="020F0502020204030204" pitchFamily="34" charset="0"/>
            </a:endParaRPr>
          </a:p>
          <a:p>
            <a:pPr algn="just"/>
            <a:r>
              <a:rPr lang="en-US" dirty="0">
                <a:solidFill>
                  <a:srgbClr val="C000EC"/>
                </a:solidFill>
                <a:latin typeface="Calibri" panose="020F0502020204030204" pitchFamily="34" charset="0"/>
                <a:cs typeface="Calibri" panose="020F0502020204030204" pitchFamily="34" charset="0"/>
              </a:rPr>
              <a:t>(Future Development) Stand Alone Regional – FV3:</a:t>
            </a:r>
            <a:endParaRPr lang="en-US" dirty="0">
              <a:latin typeface="Calibri" panose="020F0502020204030204" pitchFamily="34" charset="0"/>
              <a:cs typeface="Calibri" panose="020F0502020204030204" pitchFamily="34" charset="0"/>
            </a:endParaRPr>
          </a:p>
          <a:p>
            <a:pPr algn="just"/>
            <a:r>
              <a:rPr lang="en-US" b="1" dirty="0">
                <a:solidFill>
                  <a:schemeClr val="accent1">
                    <a:lumMod val="75000"/>
                  </a:schemeClr>
                </a:solidFill>
                <a:latin typeface="Calibri" panose="020F0502020204030204" pitchFamily="34" charset="0"/>
                <a:ea typeface="ＭＳ Ｐゴシック" charset="0"/>
                <a:cs typeface="Calibri" panose="020F0502020204030204" pitchFamily="34" charset="0"/>
              </a:rPr>
              <a:t>Supported by 2019 Hurricane Supplemental and in collaboration with NOAA EMC.</a:t>
            </a:r>
            <a:endParaRPr lang="en-US" dirty="0">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B5A81CE5-C839-3A4B-B1A3-1B4FEA1972CC}"/>
              </a:ext>
            </a:extLst>
          </p:cNvPr>
          <p:cNvSpPr txBox="1">
            <a:spLocks noChangeArrowheads="1"/>
          </p:cNvSpPr>
          <p:nvPr/>
        </p:nvSpPr>
        <p:spPr bwMode="auto">
          <a:xfrm>
            <a:off x="2962417" y="76777"/>
            <a:ext cx="6267165"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ROMS ESMF Coupling Infrastructure</a:t>
            </a:r>
          </a:p>
        </p:txBody>
      </p:sp>
      <p:sp>
        <p:nvSpPr>
          <p:cNvPr id="6" name="TextBox 5">
            <a:extLst>
              <a:ext uri="{FF2B5EF4-FFF2-40B4-BE49-F238E27FC236}">
                <a16:creationId xmlns:a16="http://schemas.microsoft.com/office/drawing/2014/main" id="{38C8269C-8F77-B24A-A3F8-662650CDDBFC}"/>
              </a:ext>
            </a:extLst>
          </p:cNvPr>
          <p:cNvSpPr txBox="1"/>
          <p:nvPr/>
        </p:nvSpPr>
        <p:spPr>
          <a:xfrm>
            <a:off x="-247291" y="625417"/>
            <a:ext cx="6096000"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Atmospheric ESMs</a:t>
            </a:r>
          </a:p>
        </p:txBody>
      </p:sp>
      <p:grpSp>
        <p:nvGrpSpPr>
          <p:cNvPr id="10" name="Group 9">
            <a:extLst>
              <a:ext uri="{FF2B5EF4-FFF2-40B4-BE49-F238E27FC236}">
                <a16:creationId xmlns:a16="http://schemas.microsoft.com/office/drawing/2014/main" id="{B3B2A2E3-1E9D-4147-952F-83A804760FC8}"/>
              </a:ext>
            </a:extLst>
          </p:cNvPr>
          <p:cNvGrpSpPr/>
          <p:nvPr/>
        </p:nvGrpSpPr>
        <p:grpSpPr>
          <a:xfrm>
            <a:off x="5784279" y="701564"/>
            <a:ext cx="6185265" cy="5886273"/>
            <a:chOff x="5784279" y="701564"/>
            <a:chExt cx="6185265" cy="5886273"/>
          </a:xfrm>
        </p:grpSpPr>
        <p:grpSp>
          <p:nvGrpSpPr>
            <p:cNvPr id="12" name="Group 11">
              <a:extLst>
                <a:ext uri="{FF2B5EF4-FFF2-40B4-BE49-F238E27FC236}">
                  <a16:creationId xmlns:a16="http://schemas.microsoft.com/office/drawing/2014/main" id="{67E9E4FA-AB78-EA4E-A325-3AB7CB63D115}"/>
                </a:ext>
              </a:extLst>
            </p:cNvPr>
            <p:cNvGrpSpPr/>
            <p:nvPr/>
          </p:nvGrpSpPr>
          <p:grpSpPr>
            <a:xfrm>
              <a:off x="5784279" y="701564"/>
              <a:ext cx="6185265" cy="5886273"/>
              <a:chOff x="914400" y="466290"/>
              <a:chExt cx="7315200" cy="6336292"/>
            </a:xfrm>
          </p:grpSpPr>
          <p:grpSp>
            <p:nvGrpSpPr>
              <p:cNvPr id="15" name="Group 14">
                <a:extLst>
                  <a:ext uri="{FF2B5EF4-FFF2-40B4-BE49-F238E27FC236}">
                    <a16:creationId xmlns:a16="http://schemas.microsoft.com/office/drawing/2014/main" id="{C29074F8-5B3D-8946-8739-A1073BC78181}"/>
                  </a:ext>
                </a:extLst>
              </p:cNvPr>
              <p:cNvGrpSpPr/>
              <p:nvPr/>
            </p:nvGrpSpPr>
            <p:grpSpPr>
              <a:xfrm>
                <a:off x="1752600" y="466290"/>
                <a:ext cx="5638800" cy="2297692"/>
                <a:chOff x="1524000" y="445508"/>
                <a:chExt cx="5638800" cy="2297692"/>
              </a:xfrm>
            </p:grpSpPr>
            <p:sp>
              <p:nvSpPr>
                <p:cNvPr id="36" name="AutoShape 2">
                  <a:extLst>
                    <a:ext uri="{FF2B5EF4-FFF2-40B4-BE49-F238E27FC236}">
                      <a16:creationId xmlns:a16="http://schemas.microsoft.com/office/drawing/2014/main" id="{9E0D76C5-8DE0-4F44-B577-9379571E2287}"/>
                    </a:ext>
                  </a:extLst>
                </p:cNvPr>
                <p:cNvSpPr>
                  <a:spLocks noChangeArrowheads="1"/>
                </p:cNvSpPr>
                <p:nvPr/>
              </p:nvSpPr>
              <p:spPr bwMode="auto">
                <a:xfrm>
                  <a:off x="3515590" y="445508"/>
                  <a:ext cx="1801181" cy="1002022"/>
                </a:xfrm>
                <a:prstGeom prst="flowChartAlternateProcess">
                  <a:avLst/>
                </a:prstGeom>
                <a:solidFill>
                  <a:srgbClr val="9DBEE7"/>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r>
                    <a:rPr lang="en-US" altLang="zh-TW" sz="1600" b="1" dirty="0">
                      <a:solidFill>
                        <a:srgbClr val="FF0000"/>
                      </a:solidFill>
                      <a:latin typeface="Arial Narrow" panose="020B0604020202020204" pitchFamily="34" charset="0"/>
                      <a:ea typeface="新細明體" charset="-120"/>
                      <a:cs typeface="Arial Narrow" panose="020B0604020202020204" pitchFamily="34" charset="0"/>
                    </a:rPr>
                    <a:t>DRIVER</a:t>
                  </a:r>
                </a:p>
                <a:p>
                  <a:pPr algn="ctr" eaLnBrk="1" hangingPunct="1">
                    <a:spcBef>
                      <a:spcPct val="0"/>
                    </a:spcBef>
                    <a:buNone/>
                  </a:pP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master.F</a:t>
                  </a:r>
                  <a:endParaRPr lang="en-US" altLang="zh-TW" sz="1600" b="1" dirty="0">
                    <a:solidFill>
                      <a:srgbClr val="0000FF"/>
                    </a:solidFill>
                    <a:latin typeface="Arial Narrow" panose="020B0604020202020204" pitchFamily="34" charset="0"/>
                    <a:ea typeface="新細明體" charset="-120"/>
                    <a:cs typeface="Arial Narrow" panose="020B0604020202020204" pitchFamily="34" charset="0"/>
                  </a:endParaRPr>
                </a:p>
                <a:p>
                  <a:pPr algn="ctr" eaLnBrk="1" hangingPunct="1">
                    <a:spcBef>
                      <a:spcPct val="0"/>
                    </a:spcBef>
                    <a:buNone/>
                  </a:pPr>
                  <a:r>
                    <a:rPr lang="en-US" altLang="zh-TW" sz="1600" b="1" dirty="0" err="1">
                      <a:solidFill>
                        <a:srgbClr val="0000FF"/>
                      </a:solidFill>
                      <a:latin typeface="Arial Narrow" panose="020B0604020202020204" pitchFamily="34" charset="0"/>
                      <a:ea typeface="新細明體" charset="-120"/>
                      <a:cs typeface="Arial Narrow" panose="020B0604020202020204" pitchFamily="34" charset="0"/>
                    </a:rPr>
                    <a:t>esmf_driver.h</a:t>
                  </a:r>
                  <a:endParaRPr lang="en-US" altLang="zh-TW" sz="1600" b="1" dirty="0">
                    <a:solidFill>
                      <a:srgbClr val="0000FF"/>
                    </a:solidFill>
                    <a:latin typeface="Arial Narrow" panose="020B0604020202020204" pitchFamily="34" charset="0"/>
                    <a:ea typeface="新細明體" charset="-120"/>
                    <a:cs typeface="Arial Narrow" panose="020B0604020202020204" pitchFamily="34" charset="0"/>
                  </a:endParaRPr>
                </a:p>
              </p:txBody>
            </p:sp>
            <p:sp>
              <p:nvSpPr>
                <p:cNvPr id="37" name="AutoShape 4">
                  <a:extLst>
                    <a:ext uri="{FF2B5EF4-FFF2-40B4-BE49-F238E27FC236}">
                      <a16:creationId xmlns:a16="http://schemas.microsoft.com/office/drawing/2014/main" id="{D4D239AC-A3D1-0A49-8246-8A36E9B22A90}"/>
                    </a:ext>
                  </a:extLst>
                </p:cNvPr>
                <p:cNvSpPr>
                  <a:spLocks noChangeArrowheads="1"/>
                </p:cNvSpPr>
                <p:nvPr/>
              </p:nvSpPr>
              <p:spPr bwMode="auto">
                <a:xfrm>
                  <a:off x="1524000" y="1828800"/>
                  <a:ext cx="5638800" cy="533400"/>
                </a:xfrm>
                <a:prstGeom prst="flowChartAlternateProcess">
                  <a:avLst/>
                </a:prstGeom>
                <a:solidFill>
                  <a:schemeClr val="accent2">
                    <a:lumMod val="60000"/>
                    <a:lumOff val="40000"/>
                  </a:schemeClr>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esmf_esm.F</a:t>
                  </a:r>
                  <a:r>
                    <a:rPr lang="en-US" altLang="zh-TW" sz="1600" b="1" dirty="0">
                      <a:solidFill>
                        <a:prstClr val="black"/>
                      </a:solidFill>
                      <a:latin typeface="Arial Narrow" panose="020B0604020202020204" pitchFamily="34" charset="0"/>
                      <a:ea typeface="新細明體" charset="-120"/>
                      <a:cs typeface="Arial Narrow" panose="020B0604020202020204" pitchFamily="34" charset="0"/>
                    </a:rPr>
                    <a:t>                         </a:t>
                  </a:r>
                  <a:r>
                    <a:rPr lang="en-US" altLang="zh-TW" sz="1600" b="1" dirty="0">
                      <a:solidFill>
                        <a:srgbClr val="FF0000"/>
                      </a:solidFill>
                      <a:latin typeface="Arial Narrow" panose="020B0604020202020204" pitchFamily="34" charset="0"/>
                      <a:ea typeface="新細明體" charset="-120"/>
                      <a:cs typeface="Arial Narrow" panose="020B0604020202020204" pitchFamily="34" charset="0"/>
                    </a:rPr>
                    <a:t>ESM </a:t>
                  </a:r>
                  <a:r>
                    <a:rPr lang="en-US" altLang="zh-TW" sz="1600" b="1" dirty="0">
                      <a:solidFill>
                        <a:prstClr val="black"/>
                      </a:solidFill>
                      <a:latin typeface="Arial Narrow" panose="020B0604020202020204" pitchFamily="34" charset="0"/>
                      <a:ea typeface="新細明體" charset="-120"/>
                      <a:cs typeface="Arial Narrow" panose="020B0604020202020204" pitchFamily="34" charset="0"/>
                    </a:rPr>
                    <a:t>              </a:t>
                  </a: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mod_esmf_esm.F</a:t>
                  </a:r>
                  <a:endParaRPr lang="en-US" altLang="zh-TW" sz="1600" b="1" dirty="0">
                    <a:solidFill>
                      <a:prstClr val="black"/>
                    </a:solidFill>
                    <a:latin typeface="Arial Narrow" panose="020B0604020202020204" pitchFamily="34" charset="0"/>
                    <a:ea typeface="新細明體" charset="-120"/>
                    <a:cs typeface="Arial Narrow" panose="020B0604020202020204" pitchFamily="34" charset="0"/>
                  </a:endParaRPr>
                </a:p>
              </p:txBody>
            </p:sp>
            <p:sp>
              <p:nvSpPr>
                <p:cNvPr id="38" name="Line 13">
                  <a:extLst>
                    <a:ext uri="{FF2B5EF4-FFF2-40B4-BE49-F238E27FC236}">
                      <a16:creationId xmlns:a16="http://schemas.microsoft.com/office/drawing/2014/main" id="{579A2070-27B5-D24C-9CAC-7FB40031B9C2}"/>
                    </a:ext>
                  </a:extLst>
                </p:cNvPr>
                <p:cNvSpPr>
                  <a:spLocks noChangeShapeType="1"/>
                </p:cNvSpPr>
                <p:nvPr/>
              </p:nvSpPr>
              <p:spPr bwMode="auto">
                <a:xfrm>
                  <a:off x="4343400" y="1427018"/>
                  <a:ext cx="0" cy="381000"/>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39" name="Line 13">
                  <a:extLst>
                    <a:ext uri="{FF2B5EF4-FFF2-40B4-BE49-F238E27FC236}">
                      <a16:creationId xmlns:a16="http://schemas.microsoft.com/office/drawing/2014/main" id="{88014A1C-049A-5742-8AB8-02D96B2FBF5D}"/>
                    </a:ext>
                  </a:extLst>
                </p:cNvPr>
                <p:cNvSpPr>
                  <a:spLocks noChangeShapeType="1"/>
                </p:cNvSpPr>
                <p:nvPr/>
              </p:nvSpPr>
              <p:spPr bwMode="auto">
                <a:xfrm>
                  <a:off x="4343400" y="2362200"/>
                  <a:ext cx="0" cy="381000"/>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grpSp>
          <p:grpSp>
            <p:nvGrpSpPr>
              <p:cNvPr id="16" name="Group 15">
                <a:extLst>
                  <a:ext uri="{FF2B5EF4-FFF2-40B4-BE49-F238E27FC236}">
                    <a16:creationId xmlns:a16="http://schemas.microsoft.com/office/drawing/2014/main" id="{03F8E342-5269-0F48-9EC1-BB7349A80AD9}"/>
                  </a:ext>
                </a:extLst>
              </p:cNvPr>
              <p:cNvGrpSpPr/>
              <p:nvPr/>
            </p:nvGrpSpPr>
            <p:grpSpPr>
              <a:xfrm>
                <a:off x="914400" y="2763982"/>
                <a:ext cx="7315200" cy="4038600"/>
                <a:chOff x="685800" y="2743200"/>
                <a:chExt cx="7315200" cy="4038600"/>
              </a:xfrm>
            </p:grpSpPr>
            <p:sp>
              <p:nvSpPr>
                <p:cNvPr id="17" name="Rounded Rectangle 16">
                  <a:extLst>
                    <a:ext uri="{FF2B5EF4-FFF2-40B4-BE49-F238E27FC236}">
                      <a16:creationId xmlns:a16="http://schemas.microsoft.com/office/drawing/2014/main" id="{556DB7DA-3DFE-8341-9776-A61DC5A1F9A3}"/>
                    </a:ext>
                  </a:extLst>
                </p:cNvPr>
                <p:cNvSpPr/>
                <p:nvPr/>
              </p:nvSpPr>
              <p:spPr>
                <a:xfrm>
                  <a:off x="685800" y="2743200"/>
                  <a:ext cx="7315200" cy="4038600"/>
                </a:xfrm>
                <a:prstGeom prst="roundRect">
                  <a:avLst/>
                </a:prstGeom>
                <a:solidFill>
                  <a:schemeClr val="accent6">
                    <a:lumMod val="20000"/>
                    <a:lumOff val="80000"/>
                  </a:schemeClr>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ctagon 17">
                  <a:extLst>
                    <a:ext uri="{FF2B5EF4-FFF2-40B4-BE49-F238E27FC236}">
                      <a16:creationId xmlns:a16="http://schemas.microsoft.com/office/drawing/2014/main" id="{2FB2A553-4101-F64E-A7F6-1EAF6C289F5B}"/>
                    </a:ext>
                  </a:extLst>
                </p:cNvPr>
                <p:cNvSpPr/>
                <p:nvPr/>
              </p:nvSpPr>
              <p:spPr>
                <a:xfrm>
                  <a:off x="2286000" y="3352800"/>
                  <a:ext cx="4038600" cy="2514599"/>
                </a:xfrm>
                <a:prstGeom prst="octagon">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74FF568-89FC-D448-8D47-626E8D3FA052}"/>
                    </a:ext>
                  </a:extLst>
                </p:cNvPr>
                <p:cNvGrpSpPr/>
                <p:nvPr/>
              </p:nvGrpSpPr>
              <p:grpSpPr>
                <a:xfrm>
                  <a:off x="762000" y="2819400"/>
                  <a:ext cx="7224570" cy="3636819"/>
                  <a:chOff x="762000" y="2819400"/>
                  <a:chExt cx="7224570" cy="3636819"/>
                </a:xfrm>
              </p:grpSpPr>
              <p:cxnSp>
                <p:nvCxnSpPr>
                  <p:cNvPr id="20" name="AutoShape 14">
                    <a:extLst>
                      <a:ext uri="{FF2B5EF4-FFF2-40B4-BE49-F238E27FC236}">
                        <a16:creationId xmlns:a16="http://schemas.microsoft.com/office/drawing/2014/main" id="{023F7722-3D09-9A4C-BDFF-F5A6B1D9F578}"/>
                      </a:ext>
                    </a:extLst>
                  </p:cNvPr>
                  <p:cNvCxnSpPr>
                    <a:cxnSpLocks noChangeShapeType="1"/>
                  </p:cNvCxnSpPr>
                  <p:nvPr/>
                </p:nvCxnSpPr>
                <p:spPr bwMode="auto">
                  <a:xfrm rot="16200000" flipV="1">
                    <a:off x="3902483" y="5405700"/>
                    <a:ext cx="881835" cy="0"/>
                  </a:xfrm>
                  <a:prstGeom prst="straightConnector1">
                    <a:avLst/>
                  </a:prstGeom>
                  <a:noFill/>
                  <a:ln w="76200" cmpd="sng">
                    <a:solidFill>
                      <a:srgbClr val="2AAC52"/>
                    </a:solidFill>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7BCDE087-2ECC-544B-ACA2-9805BE09BEB9}"/>
                      </a:ext>
                    </a:extLst>
                  </p:cNvPr>
                  <p:cNvSpPr txBox="1"/>
                  <p:nvPr/>
                </p:nvSpPr>
                <p:spPr>
                  <a:xfrm>
                    <a:off x="3373169" y="5035264"/>
                    <a:ext cx="1943618" cy="563221"/>
                  </a:xfrm>
                  <a:prstGeom prst="rect">
                    <a:avLst/>
                  </a:prstGeom>
                  <a:noFill/>
                </p:spPr>
                <p:txBody>
                  <a:bodyPr wrap="none" rtlCol="0">
                    <a:spAutoFit/>
                  </a:bodyPr>
                  <a:lstStyle/>
                  <a:p>
                    <a:pPr algn="l"/>
                    <a:r>
                      <a:rPr lang="en-US" sz="1400" b="1" dirty="0" err="1">
                        <a:solidFill>
                          <a:srgbClr val="0000FF"/>
                        </a:solidFill>
                        <a:latin typeface="Arial Narrow" panose="020B0604020202020204" pitchFamily="34" charset="0"/>
                        <a:cs typeface="Arial Narrow" panose="020B0604020202020204" pitchFamily="34" charset="0"/>
                      </a:rPr>
                      <a:t>esmf_atm_coamps.h</a:t>
                    </a:r>
                    <a:endParaRPr lang="en-US" sz="1400" b="1" dirty="0">
                      <a:solidFill>
                        <a:srgbClr val="0000FF"/>
                      </a:solidFill>
                      <a:latin typeface="Arial Narrow" panose="020B0604020202020204" pitchFamily="34" charset="0"/>
                      <a:cs typeface="Arial Narrow" panose="020B0604020202020204" pitchFamily="34" charset="0"/>
                    </a:endParaRPr>
                  </a:p>
                  <a:p>
                    <a:pPr algn="l"/>
                    <a:r>
                      <a:rPr lang="en-US" sz="1400" b="1" dirty="0" err="1">
                        <a:solidFill>
                          <a:srgbClr val="0000FF"/>
                        </a:solidFill>
                        <a:latin typeface="Arial Narrow" panose="020B0604020202020204" pitchFamily="34" charset="0"/>
                        <a:cs typeface="Arial Narrow" panose="020B0604020202020204" pitchFamily="34" charset="0"/>
                      </a:rPr>
                      <a:t>esmf_atm_wrf.h</a:t>
                    </a:r>
                    <a:endParaRPr lang="en-US" sz="1400" b="1" dirty="0">
                      <a:solidFill>
                        <a:srgbClr val="0000FF"/>
                      </a:solidFill>
                      <a:latin typeface="Arial Narrow" panose="020B0604020202020204" pitchFamily="34" charset="0"/>
                      <a:cs typeface="Arial Narrow" panose="020B0604020202020204" pitchFamily="34" charset="0"/>
                    </a:endParaRPr>
                  </a:p>
                </p:txBody>
              </p:sp>
              <p:cxnSp>
                <p:nvCxnSpPr>
                  <p:cNvPr id="22" name="AutoShape 14">
                    <a:extLst>
                      <a:ext uri="{FF2B5EF4-FFF2-40B4-BE49-F238E27FC236}">
                        <a16:creationId xmlns:a16="http://schemas.microsoft.com/office/drawing/2014/main" id="{CE192BE7-C76F-B643-9E09-CC631A218053}"/>
                      </a:ext>
                    </a:extLst>
                  </p:cNvPr>
                  <p:cNvCxnSpPr>
                    <a:cxnSpLocks noChangeShapeType="1"/>
                  </p:cNvCxnSpPr>
                  <p:nvPr/>
                </p:nvCxnSpPr>
                <p:spPr bwMode="auto">
                  <a:xfrm flipH="1">
                    <a:off x="5127362" y="5019839"/>
                    <a:ext cx="1143000" cy="914400"/>
                  </a:xfrm>
                  <a:prstGeom prst="straightConnector1">
                    <a:avLst/>
                  </a:prstGeom>
                  <a:noFill/>
                  <a:ln w="76200" cmpd="sng">
                    <a:solidFill>
                      <a:srgbClr val="2AAC52"/>
                    </a:solidFill>
                    <a:round/>
                    <a:headEnd type="triangl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AutoShape 6">
                    <a:extLst>
                      <a:ext uri="{FF2B5EF4-FFF2-40B4-BE49-F238E27FC236}">
                        <a16:creationId xmlns:a16="http://schemas.microsoft.com/office/drawing/2014/main" id="{D15C88DA-FBE5-B446-A699-4BF86DFD919D}"/>
                      </a:ext>
                    </a:extLst>
                  </p:cNvPr>
                  <p:cNvSpPr>
                    <a:spLocks noChangeArrowheads="1"/>
                  </p:cNvSpPr>
                  <p:nvPr/>
                </p:nvSpPr>
                <p:spPr bwMode="auto">
                  <a:xfrm>
                    <a:off x="6315850" y="4343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algn="ctr" eaLnBrk="1" hangingPunct="1">
                      <a:spcBef>
                        <a:spcPct val="0"/>
                      </a:spcBef>
                      <a:buNone/>
                    </a:pPr>
                    <a:r>
                      <a:rPr lang="en-US" altLang="zh-TW" sz="1600" b="1" dirty="0">
                        <a:solidFill>
                          <a:srgbClr val="FF0000"/>
                        </a:solidFill>
                        <a:latin typeface="Arial Narrow" panose="020B0604020202020204" pitchFamily="34" charset="0"/>
                        <a:ea typeface="新細明體" charset="-120"/>
                        <a:cs typeface="Arial Narrow" panose="020B0604020202020204" pitchFamily="34" charset="0"/>
                      </a:rPr>
                      <a:t>WAVE</a:t>
                    </a:r>
                  </a:p>
                  <a:p>
                    <a:pPr eaLnBrk="1" hangingPunct="1">
                      <a:spcBef>
                        <a:spcPct val="0"/>
                      </a:spcBef>
                      <a:buNone/>
                    </a:pP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esmf_wav.F</a:t>
                    </a:r>
                    <a:endParaRPr lang="en-US" altLang="zh-TW" sz="1600" b="1" dirty="0">
                      <a:solidFill>
                        <a:prstClr val="black"/>
                      </a:solidFill>
                      <a:latin typeface="Arial Narrow" panose="020B0604020202020204" pitchFamily="34" charset="0"/>
                      <a:ea typeface="新細明體" charset="-120"/>
                      <a:cs typeface="Arial Narrow" panose="020B0604020202020204" pitchFamily="34" charset="0"/>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cxnSp>
                <p:nvCxnSpPr>
                  <p:cNvPr id="24" name="AutoShape 14">
                    <a:extLst>
                      <a:ext uri="{FF2B5EF4-FFF2-40B4-BE49-F238E27FC236}">
                        <a16:creationId xmlns:a16="http://schemas.microsoft.com/office/drawing/2014/main" id="{A6048673-F7C1-4843-8DD1-75F42F81DD9E}"/>
                      </a:ext>
                    </a:extLst>
                  </p:cNvPr>
                  <p:cNvCxnSpPr>
                    <a:cxnSpLocks noChangeShapeType="1"/>
                  </p:cNvCxnSpPr>
                  <p:nvPr/>
                </p:nvCxnSpPr>
                <p:spPr bwMode="auto">
                  <a:xfrm rot="16200000" flipV="1">
                    <a:off x="3902482" y="3869918"/>
                    <a:ext cx="881835"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 name="AutoShape 6">
                    <a:extLst>
                      <a:ext uri="{FF2B5EF4-FFF2-40B4-BE49-F238E27FC236}">
                        <a16:creationId xmlns:a16="http://schemas.microsoft.com/office/drawing/2014/main" id="{D69E108D-3FB9-9A49-B728-49CC1444B482}"/>
                      </a:ext>
                    </a:extLst>
                  </p:cNvPr>
                  <p:cNvSpPr>
                    <a:spLocks noChangeArrowheads="1"/>
                  </p:cNvSpPr>
                  <p:nvPr/>
                </p:nvSpPr>
                <p:spPr bwMode="auto">
                  <a:xfrm>
                    <a:off x="3581400" y="4343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algn="ctr" eaLnBrk="1" hangingPunct="1">
                      <a:spcBef>
                        <a:spcPct val="0"/>
                      </a:spcBef>
                      <a:buNone/>
                    </a:pPr>
                    <a:r>
                      <a:rPr lang="en-US" altLang="zh-TW" sz="1600" b="1" dirty="0">
                        <a:solidFill>
                          <a:srgbClr val="FF0000"/>
                        </a:solidFill>
                        <a:latin typeface="Arial Narrow" panose="020B0604020202020204" pitchFamily="34" charset="0"/>
                        <a:ea typeface="新細明體" charset="-120"/>
                        <a:cs typeface="Arial Narrow" panose="020B0604020202020204" pitchFamily="34" charset="0"/>
                      </a:rPr>
                      <a:t>ATM</a:t>
                    </a:r>
                  </a:p>
                  <a:p>
                    <a:pPr eaLnBrk="1" hangingPunct="1">
                      <a:spcBef>
                        <a:spcPct val="0"/>
                      </a:spcBef>
                      <a:buNone/>
                    </a:pP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esmf_atm.F</a:t>
                    </a:r>
                    <a:endParaRPr lang="en-US" altLang="zh-TW" sz="1600" b="1" dirty="0">
                      <a:solidFill>
                        <a:prstClr val="black"/>
                      </a:solidFill>
                      <a:latin typeface="Arial Narrow" panose="020B0604020202020204" pitchFamily="34" charset="0"/>
                      <a:ea typeface="新細明體" charset="-120"/>
                      <a:cs typeface="Arial Narrow" panose="020B0604020202020204" pitchFamily="34" charset="0"/>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sp>
                <p:nvSpPr>
                  <p:cNvPr id="26" name="AutoShape 6">
                    <a:extLst>
                      <a:ext uri="{FF2B5EF4-FFF2-40B4-BE49-F238E27FC236}">
                        <a16:creationId xmlns:a16="http://schemas.microsoft.com/office/drawing/2014/main" id="{201808A3-F02F-CE42-8272-0C262BD0DFAB}"/>
                      </a:ext>
                    </a:extLst>
                  </p:cNvPr>
                  <p:cNvSpPr>
                    <a:spLocks noChangeArrowheads="1"/>
                  </p:cNvSpPr>
                  <p:nvPr/>
                </p:nvSpPr>
                <p:spPr bwMode="auto">
                  <a:xfrm>
                    <a:off x="3581400" y="5846618"/>
                    <a:ext cx="1447800" cy="609601"/>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r>
                      <a:rPr lang="en-US" altLang="zh-TW" sz="1600" b="1" dirty="0">
                        <a:solidFill>
                          <a:srgbClr val="FF0000"/>
                        </a:solidFill>
                        <a:latin typeface="Arial Narrow" panose="020B0604020202020204" pitchFamily="34" charset="0"/>
                        <a:ea typeface="新細明體" charset="-120"/>
                        <a:cs typeface="Arial Narrow" panose="020B0604020202020204" pitchFamily="34" charset="0"/>
                      </a:rPr>
                      <a:t>DATA</a:t>
                    </a:r>
                  </a:p>
                  <a:p>
                    <a:pPr eaLnBrk="1" hangingPunct="1">
                      <a:spcBef>
                        <a:spcPct val="0"/>
                      </a:spcBef>
                      <a:buNone/>
                    </a:pP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esmf_data.F</a:t>
                    </a:r>
                    <a:endParaRPr lang="en-US" altLang="zh-TW" sz="1600" b="1" dirty="0">
                      <a:solidFill>
                        <a:prstClr val="black"/>
                      </a:solidFill>
                      <a:latin typeface="Arial Narrow" panose="020B0604020202020204" pitchFamily="34" charset="0"/>
                      <a:ea typeface="新細明體" charset="-120"/>
                      <a:cs typeface="Arial Narrow" panose="020B0604020202020204" pitchFamily="34" charset="0"/>
                    </a:endParaRPr>
                  </a:p>
                </p:txBody>
              </p:sp>
              <p:sp>
                <p:nvSpPr>
                  <p:cNvPr id="27" name="AutoShape 6">
                    <a:extLst>
                      <a:ext uri="{FF2B5EF4-FFF2-40B4-BE49-F238E27FC236}">
                        <a16:creationId xmlns:a16="http://schemas.microsoft.com/office/drawing/2014/main" id="{62513BAD-76EF-EA46-B281-9CDC4A5D05B9}"/>
                      </a:ext>
                    </a:extLst>
                  </p:cNvPr>
                  <p:cNvSpPr>
                    <a:spLocks noChangeArrowheads="1"/>
                  </p:cNvSpPr>
                  <p:nvPr/>
                </p:nvSpPr>
                <p:spPr bwMode="auto">
                  <a:xfrm>
                    <a:off x="3581400" y="2819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algn="ctr" eaLnBrk="1" hangingPunct="1">
                      <a:spcBef>
                        <a:spcPct val="0"/>
                      </a:spcBef>
                      <a:buNone/>
                    </a:pPr>
                    <a:r>
                      <a:rPr lang="en-US" altLang="zh-TW" sz="1600" b="1" dirty="0">
                        <a:solidFill>
                          <a:srgbClr val="FF0000"/>
                        </a:solidFill>
                        <a:latin typeface="Arial Narrow" panose="020B0604020202020204" pitchFamily="34" charset="0"/>
                        <a:ea typeface="新細明體" charset="-120"/>
                        <a:cs typeface="Arial Narrow" panose="020B0604020202020204" pitchFamily="34" charset="0"/>
                      </a:rPr>
                      <a:t>ROMS</a:t>
                    </a:r>
                  </a:p>
                  <a:p>
                    <a:pPr eaLnBrk="1" hangingPunct="1">
                      <a:spcBef>
                        <a:spcPct val="0"/>
                      </a:spcBef>
                      <a:buNone/>
                    </a:pP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esmf_roms.F</a:t>
                    </a:r>
                    <a:endParaRPr lang="en-US" altLang="zh-TW" sz="1600" b="1" dirty="0">
                      <a:solidFill>
                        <a:prstClr val="black"/>
                      </a:solidFill>
                      <a:latin typeface="Arial Narrow" panose="020B0604020202020204" pitchFamily="34" charset="0"/>
                      <a:ea typeface="新細明體" charset="-120"/>
                      <a:cs typeface="Arial Narrow" panose="020B0604020202020204" pitchFamily="34" charset="0"/>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sp>
                <p:nvSpPr>
                  <p:cNvPr id="28" name="AutoShape 6">
                    <a:extLst>
                      <a:ext uri="{FF2B5EF4-FFF2-40B4-BE49-F238E27FC236}">
                        <a16:creationId xmlns:a16="http://schemas.microsoft.com/office/drawing/2014/main" id="{55FE9D4F-96A1-064D-B760-678205EECB22}"/>
                      </a:ext>
                    </a:extLst>
                  </p:cNvPr>
                  <p:cNvSpPr>
                    <a:spLocks noChangeArrowheads="1"/>
                  </p:cNvSpPr>
                  <p:nvPr/>
                </p:nvSpPr>
                <p:spPr bwMode="auto">
                  <a:xfrm>
                    <a:off x="838200" y="4343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algn="ctr" eaLnBrk="1" hangingPunct="1">
                      <a:spcBef>
                        <a:spcPct val="0"/>
                      </a:spcBef>
                      <a:buNone/>
                    </a:pPr>
                    <a:r>
                      <a:rPr lang="en-US" altLang="zh-TW" sz="1600" b="1" dirty="0">
                        <a:solidFill>
                          <a:srgbClr val="FF0000"/>
                        </a:solidFill>
                        <a:latin typeface="Arial Narrow" panose="020B0604020202020204" pitchFamily="34" charset="0"/>
                        <a:ea typeface="新細明體" charset="-120"/>
                        <a:cs typeface="Arial Narrow" panose="020B0604020202020204" pitchFamily="34" charset="0"/>
                      </a:rPr>
                      <a:t>SEAICE</a:t>
                    </a:r>
                  </a:p>
                  <a:p>
                    <a:pPr eaLnBrk="1" hangingPunct="1">
                      <a:spcBef>
                        <a:spcPct val="0"/>
                      </a:spcBef>
                      <a:buNone/>
                    </a:pPr>
                    <a:r>
                      <a:rPr lang="en-US" altLang="zh-TW" sz="1600" b="1" dirty="0" err="1">
                        <a:solidFill>
                          <a:prstClr val="black"/>
                        </a:solidFill>
                        <a:latin typeface="Arial Narrow" panose="020B0604020202020204" pitchFamily="34" charset="0"/>
                        <a:ea typeface="新細明體" charset="-120"/>
                        <a:cs typeface="Arial Narrow" panose="020B0604020202020204" pitchFamily="34" charset="0"/>
                      </a:rPr>
                      <a:t>esmf_ice.F</a:t>
                    </a:r>
                    <a:endParaRPr lang="en-US" altLang="zh-TW" sz="1600" b="1" dirty="0">
                      <a:solidFill>
                        <a:prstClr val="black"/>
                      </a:solidFill>
                      <a:latin typeface="Arial Narrow" panose="020B0604020202020204" pitchFamily="34" charset="0"/>
                      <a:ea typeface="新細明體" charset="-120"/>
                      <a:cs typeface="Arial Narrow" panose="020B0604020202020204" pitchFamily="34" charset="0"/>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cxnSp>
                <p:nvCxnSpPr>
                  <p:cNvPr id="29" name="AutoShape 15">
                    <a:extLst>
                      <a:ext uri="{FF2B5EF4-FFF2-40B4-BE49-F238E27FC236}">
                        <a16:creationId xmlns:a16="http://schemas.microsoft.com/office/drawing/2014/main" id="{7EA4A838-88B8-AC4D-B6A7-84FF34B69E9B}"/>
                      </a:ext>
                    </a:extLst>
                  </p:cNvPr>
                  <p:cNvCxnSpPr>
                    <a:cxnSpLocks noChangeShapeType="1"/>
                  </p:cNvCxnSpPr>
                  <p:nvPr/>
                </p:nvCxnSpPr>
                <p:spPr bwMode="auto">
                  <a:xfrm>
                    <a:off x="2361001" y="4627418"/>
                    <a:ext cx="1143000"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AutoShape 14">
                    <a:extLst>
                      <a:ext uri="{FF2B5EF4-FFF2-40B4-BE49-F238E27FC236}">
                        <a16:creationId xmlns:a16="http://schemas.microsoft.com/office/drawing/2014/main" id="{B652C2C2-9514-A349-9606-BC6AF3FFA418}"/>
                      </a:ext>
                    </a:extLst>
                  </p:cNvPr>
                  <p:cNvCxnSpPr>
                    <a:cxnSpLocks noChangeShapeType="1"/>
                  </p:cNvCxnSpPr>
                  <p:nvPr/>
                </p:nvCxnSpPr>
                <p:spPr bwMode="auto">
                  <a:xfrm>
                    <a:off x="5029200" y="3429000"/>
                    <a:ext cx="1143000" cy="91440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F821BE9A-0246-694F-A374-4E9026D9C065}"/>
                      </a:ext>
                    </a:extLst>
                  </p:cNvPr>
                  <p:cNvSpPr txBox="1"/>
                  <p:nvPr/>
                </p:nvSpPr>
                <p:spPr>
                  <a:xfrm>
                    <a:off x="6249598" y="5029200"/>
                    <a:ext cx="1736972" cy="795137"/>
                  </a:xfrm>
                  <a:prstGeom prst="rect">
                    <a:avLst/>
                  </a:prstGeom>
                  <a:noFill/>
                </p:spPr>
                <p:txBody>
                  <a:bodyPr wrap="none" rtlCol="0">
                    <a:spAutoFit/>
                  </a:bodyPr>
                  <a:lstStyle/>
                  <a:p>
                    <a:pPr algn="l"/>
                    <a:r>
                      <a:rPr lang="en-US" sz="1400" b="1" dirty="0" err="1">
                        <a:solidFill>
                          <a:srgbClr val="0000FF"/>
                        </a:solidFill>
                        <a:latin typeface="Arial Narrow" panose="020B0604020202020204" pitchFamily="34" charset="0"/>
                        <a:cs typeface="Arial Narrow" panose="020B0604020202020204" pitchFamily="34" charset="0"/>
                      </a:rPr>
                      <a:t>esmf_wav_swan.h</a:t>
                    </a:r>
                    <a:endParaRPr lang="en-US" sz="1400" b="1" dirty="0">
                      <a:solidFill>
                        <a:srgbClr val="0000FF"/>
                      </a:solidFill>
                      <a:latin typeface="Arial Narrow" panose="020B0604020202020204" pitchFamily="34" charset="0"/>
                      <a:cs typeface="Arial Narrow" panose="020B0604020202020204" pitchFamily="34" charset="0"/>
                    </a:endParaRPr>
                  </a:p>
                  <a:p>
                    <a:pPr algn="l"/>
                    <a:r>
                      <a:rPr lang="en-US" sz="1400" b="1" dirty="0" err="1">
                        <a:solidFill>
                          <a:srgbClr val="0000FF"/>
                        </a:solidFill>
                        <a:latin typeface="Arial Narrow" panose="020B0604020202020204" pitchFamily="34" charset="0"/>
                        <a:cs typeface="Arial Narrow" panose="020B0604020202020204" pitchFamily="34" charset="0"/>
                      </a:rPr>
                      <a:t>esmf_wav_wam.h</a:t>
                    </a:r>
                    <a:endParaRPr lang="en-US" sz="1400" b="1" dirty="0">
                      <a:solidFill>
                        <a:srgbClr val="0000FF"/>
                      </a:solidFill>
                      <a:latin typeface="Arial Narrow" panose="020B0604020202020204" pitchFamily="34" charset="0"/>
                      <a:cs typeface="Arial Narrow" panose="020B0604020202020204" pitchFamily="34" charset="0"/>
                    </a:endParaRPr>
                  </a:p>
                  <a:p>
                    <a:pPr algn="l"/>
                    <a:r>
                      <a:rPr lang="en-US" sz="1400" b="1" dirty="0">
                        <a:solidFill>
                          <a:srgbClr val="0000FF"/>
                        </a:solidFill>
                        <a:latin typeface="Arial Narrow" panose="020B0604020202020204" pitchFamily="34" charset="0"/>
                        <a:cs typeface="Arial Narrow" panose="020B0604020202020204" pitchFamily="34" charset="0"/>
                      </a:rPr>
                      <a:t>esmf_wav_ww3.h</a:t>
                    </a:r>
                  </a:p>
                </p:txBody>
              </p:sp>
              <p:sp>
                <p:nvSpPr>
                  <p:cNvPr id="32" name="TextBox 31">
                    <a:extLst>
                      <a:ext uri="{FF2B5EF4-FFF2-40B4-BE49-F238E27FC236}">
                        <a16:creationId xmlns:a16="http://schemas.microsoft.com/office/drawing/2014/main" id="{A09FB9A2-3193-7E4B-BDCE-324DD877038A}"/>
                      </a:ext>
                    </a:extLst>
                  </p:cNvPr>
                  <p:cNvSpPr txBox="1"/>
                  <p:nvPr/>
                </p:nvSpPr>
                <p:spPr>
                  <a:xfrm>
                    <a:off x="762000" y="5029200"/>
                    <a:ext cx="1556866" cy="331307"/>
                  </a:xfrm>
                  <a:prstGeom prst="rect">
                    <a:avLst/>
                  </a:prstGeom>
                  <a:noFill/>
                </p:spPr>
                <p:txBody>
                  <a:bodyPr wrap="none" rtlCol="0">
                    <a:spAutoFit/>
                  </a:bodyPr>
                  <a:lstStyle/>
                  <a:p>
                    <a:pPr algn="l"/>
                    <a:r>
                      <a:rPr lang="en-US" sz="1400" b="1" dirty="0" err="1">
                        <a:solidFill>
                          <a:srgbClr val="0000FF"/>
                        </a:solidFill>
                        <a:latin typeface="Arial Narrow" panose="020B0604020202020204" pitchFamily="34" charset="0"/>
                        <a:cs typeface="Arial Narrow" panose="020B0604020202020204" pitchFamily="34" charset="0"/>
                      </a:rPr>
                      <a:t>esmf_ice_cice.h</a:t>
                    </a:r>
                    <a:endParaRPr lang="en-US" sz="1400" b="1" dirty="0">
                      <a:solidFill>
                        <a:srgbClr val="0000FF"/>
                      </a:solidFill>
                      <a:latin typeface="Arial Narrow" panose="020B0604020202020204" pitchFamily="34" charset="0"/>
                      <a:cs typeface="Arial Narrow" panose="020B0604020202020204" pitchFamily="34" charset="0"/>
                    </a:endParaRPr>
                  </a:p>
                </p:txBody>
              </p:sp>
              <p:cxnSp>
                <p:nvCxnSpPr>
                  <p:cNvPr id="33" name="AutoShape 15">
                    <a:extLst>
                      <a:ext uri="{FF2B5EF4-FFF2-40B4-BE49-F238E27FC236}">
                        <a16:creationId xmlns:a16="http://schemas.microsoft.com/office/drawing/2014/main" id="{3945E347-7F1C-2F4C-BA1C-30A1B6AB4340}"/>
                      </a:ext>
                    </a:extLst>
                  </p:cNvPr>
                  <p:cNvCxnSpPr>
                    <a:cxnSpLocks noChangeShapeType="1"/>
                  </p:cNvCxnSpPr>
                  <p:nvPr/>
                </p:nvCxnSpPr>
                <p:spPr bwMode="auto">
                  <a:xfrm>
                    <a:off x="5105400" y="4627418"/>
                    <a:ext cx="1143000"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4" name="AutoShape 14">
                    <a:extLst>
                      <a:ext uri="{FF2B5EF4-FFF2-40B4-BE49-F238E27FC236}">
                        <a16:creationId xmlns:a16="http://schemas.microsoft.com/office/drawing/2014/main" id="{D3BBB42C-63C6-0B43-AF4E-42B153C58A9D}"/>
                      </a:ext>
                    </a:extLst>
                  </p:cNvPr>
                  <p:cNvCxnSpPr>
                    <a:cxnSpLocks noChangeShapeType="1"/>
                  </p:cNvCxnSpPr>
                  <p:nvPr/>
                </p:nvCxnSpPr>
                <p:spPr bwMode="auto">
                  <a:xfrm>
                    <a:off x="2438400" y="3408218"/>
                    <a:ext cx="1143000" cy="914400"/>
                  </a:xfrm>
                  <a:prstGeom prst="straightConnector1">
                    <a:avLst/>
                  </a:prstGeom>
                  <a:noFill/>
                  <a:ln w="76200" cmpd="sng">
                    <a:solidFill>
                      <a:srgbClr val="2AAC52"/>
                    </a:solidFill>
                    <a:round/>
                    <a:headEnd type="triangle" w="med" len="med"/>
                    <a:tailEnd type="triangl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 name="AutoShape 14">
                    <a:extLst>
                      <a:ext uri="{FF2B5EF4-FFF2-40B4-BE49-F238E27FC236}">
                        <a16:creationId xmlns:a16="http://schemas.microsoft.com/office/drawing/2014/main" id="{A2A4933A-E9B6-A647-A908-21B2166EA087}"/>
                      </a:ext>
                    </a:extLst>
                  </p:cNvPr>
                  <p:cNvCxnSpPr>
                    <a:cxnSpLocks noChangeShapeType="1"/>
                  </p:cNvCxnSpPr>
                  <p:nvPr/>
                </p:nvCxnSpPr>
                <p:spPr bwMode="auto">
                  <a:xfrm flipH="1">
                    <a:off x="2079308" y="4991099"/>
                    <a:ext cx="1143000" cy="914400"/>
                  </a:xfrm>
                  <a:prstGeom prst="straightConnector1">
                    <a:avLst/>
                  </a:prstGeom>
                  <a:noFill/>
                  <a:ln w="76200" cmpd="sng">
                    <a:solidFill>
                      <a:srgbClr val="2AAC52"/>
                    </a:solidFill>
                    <a:round/>
                    <a:headEnd type="triangle" w="med" len="med"/>
                    <a:tailEnd type="non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grpSp>
        <p:sp>
          <p:nvSpPr>
            <p:cNvPr id="13" name="TextBox 12">
              <a:extLst>
                <a:ext uri="{FF2B5EF4-FFF2-40B4-BE49-F238E27FC236}">
                  <a16:creationId xmlns:a16="http://schemas.microsoft.com/office/drawing/2014/main" id="{1498BCBF-A64C-0941-8904-42ECF9614DFD}"/>
                </a:ext>
              </a:extLst>
            </p:cNvPr>
            <p:cNvSpPr txBox="1"/>
            <p:nvPr/>
          </p:nvSpPr>
          <p:spPr>
            <a:xfrm>
              <a:off x="10174276" y="3054929"/>
              <a:ext cx="1414554" cy="861774"/>
            </a:xfrm>
            <a:prstGeom prst="rect">
              <a:avLst/>
            </a:prstGeom>
            <a:noFill/>
          </p:spPr>
          <p:txBody>
            <a:bodyPr wrap="none" rtlCol="0">
              <a:spAutoFit/>
            </a:bodyPr>
            <a:lstStyle/>
            <a:p>
              <a:pPr algn="ctr"/>
              <a:r>
                <a:rPr lang="en-US" b="1" dirty="0">
                  <a:solidFill>
                    <a:srgbClr val="FF0000"/>
                  </a:solidFill>
                  <a:latin typeface="Arial Narrow" panose="020B0604020202020204" pitchFamily="34" charset="0"/>
                  <a:cs typeface="Arial Narrow" panose="020B0604020202020204" pitchFamily="34" charset="0"/>
                </a:rPr>
                <a:t>COUPLER</a:t>
              </a:r>
            </a:p>
            <a:p>
              <a:pPr algn="ctr"/>
              <a:r>
                <a:rPr lang="en-US" sz="1600" b="1" dirty="0" err="1">
                  <a:latin typeface="Arial Narrow" panose="020B0604020202020204" pitchFamily="34" charset="0"/>
                  <a:cs typeface="Arial Narrow" panose="020B0604020202020204" pitchFamily="34" charset="0"/>
                </a:rPr>
                <a:t>coupler.F</a:t>
              </a:r>
              <a:endParaRPr lang="en-US" sz="1600" b="1" dirty="0">
                <a:latin typeface="Arial Narrow" panose="020B0604020202020204" pitchFamily="34" charset="0"/>
                <a:cs typeface="Arial Narrow" panose="020B0604020202020204" pitchFamily="34" charset="0"/>
              </a:endParaRPr>
            </a:p>
            <a:p>
              <a:pPr algn="ctr"/>
              <a:r>
                <a:rPr lang="en-US" sz="1600" b="1" dirty="0" err="1">
                  <a:solidFill>
                    <a:srgbClr val="0000FF"/>
                  </a:solidFill>
                  <a:latin typeface="Arial Narrow" panose="020B0604020202020204" pitchFamily="34" charset="0"/>
                  <a:cs typeface="Arial Narrow" panose="020B0604020202020204" pitchFamily="34" charset="0"/>
                </a:rPr>
                <a:t>esmf_coupler.h</a:t>
              </a:r>
              <a:endParaRPr lang="en-US" sz="1600" b="1" dirty="0">
                <a:solidFill>
                  <a:srgbClr val="0000FF"/>
                </a:solidFill>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623611D4-F42D-A74D-899C-1E9D22CBFF7B}"/>
                </a:ext>
              </a:extLst>
            </p:cNvPr>
            <p:cNvSpPr txBox="1"/>
            <p:nvPr/>
          </p:nvSpPr>
          <p:spPr>
            <a:xfrm rot="19131547">
              <a:off x="6951521" y="3565134"/>
              <a:ext cx="1268617" cy="338554"/>
            </a:xfrm>
            <a:prstGeom prst="rect">
              <a:avLst/>
            </a:prstGeom>
            <a:noFill/>
            <a:scene3d>
              <a:camera prst="orthographicFront">
                <a:rot lat="0" lon="1200000" rev="0"/>
              </a:camera>
              <a:lightRig rig="threePt" dir="t"/>
            </a:scene3d>
          </p:spPr>
          <p:txBody>
            <a:bodyPr wrap="none" rtlCol="0">
              <a:spAutoFit/>
            </a:bodyPr>
            <a:lstStyle/>
            <a:p>
              <a:r>
                <a:rPr lang="en-US" sz="1600" b="1" dirty="0">
                  <a:solidFill>
                    <a:srgbClr val="FF0000"/>
                  </a:solidFill>
                  <a:latin typeface="Arial Narrow" panose="020B0604020202020204" pitchFamily="34" charset="0"/>
                  <a:cs typeface="Arial Narrow" panose="020B0604020202020204" pitchFamily="34" charset="0"/>
                </a:rPr>
                <a:t>CONNECTOR</a:t>
              </a:r>
            </a:p>
          </p:txBody>
        </p:sp>
      </p:grpSp>
    </p:spTree>
    <p:extLst>
      <p:ext uri="{BB962C8B-B14F-4D97-AF65-F5344CB8AC3E}">
        <p14:creationId xmlns:p14="http://schemas.microsoft.com/office/powerpoint/2010/main" val="782142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 y="0"/>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DC0000"/>
                </a:solidFill>
                <a:effectLst>
                  <a:outerShdw blurRad="38100" dist="38100" dir="2700000" algn="tl">
                    <a:srgbClr val="000000">
                      <a:alpha val="43137"/>
                    </a:srgbClr>
                  </a:outerShdw>
                </a:effectLst>
                <a:latin typeface="Arial Black" charset="0"/>
              </a:rPr>
              <a:t> ROMS Coupling: DATA Model NUOPC Cap Files</a:t>
            </a:r>
          </a:p>
        </p:txBody>
      </p:sp>
      <p:sp>
        <p:nvSpPr>
          <p:cNvPr id="6" name="TextBox 5"/>
          <p:cNvSpPr txBox="1"/>
          <p:nvPr/>
        </p:nvSpPr>
        <p:spPr>
          <a:xfrm>
            <a:off x="627968" y="571500"/>
            <a:ext cx="11306735" cy="923330"/>
          </a:xfrm>
          <a:prstGeom prst="rect">
            <a:avLst/>
          </a:prstGeom>
          <a:noFill/>
        </p:spPr>
        <p:txBody>
          <a:bodyPr wrap="square" rtlCol="0">
            <a:spAutoFit/>
          </a:bodyPr>
          <a:lstStyle/>
          <a:p>
            <a:pPr algn="l"/>
            <a:r>
              <a:rPr lang="en-US" dirty="0" err="1">
                <a:latin typeface="Arial Black"/>
                <a:cs typeface="Arial Black"/>
              </a:rPr>
              <a:t>esmf_data.F</a:t>
            </a:r>
            <a:r>
              <a:rPr lang="en-US" dirty="0">
                <a:latin typeface="Arial Black"/>
                <a:cs typeface="Arial Black"/>
              </a:rPr>
              <a:t>:  </a:t>
            </a:r>
            <a:r>
              <a:rPr lang="en-US" dirty="0">
                <a:solidFill>
                  <a:srgbClr val="0033CC"/>
                </a:solidFill>
                <a:latin typeface="Arial Black"/>
                <a:cs typeface="Arial Black"/>
              </a:rPr>
              <a:t>The DATA Model is used to provide coupling fields to the ESM components at locations not covered by the other ESM components because smaller grid coverage (incongruent meshes) or lack of input data interface</a:t>
            </a:r>
            <a:endParaRPr lang="en-US" dirty="0">
              <a:solidFill>
                <a:srgbClr val="0033CC"/>
              </a:solidFill>
            </a:endParaRPr>
          </a:p>
        </p:txBody>
      </p:sp>
      <p:grpSp>
        <p:nvGrpSpPr>
          <p:cNvPr id="22" name="Group 21">
            <a:extLst>
              <a:ext uri="{FF2B5EF4-FFF2-40B4-BE49-F238E27FC236}">
                <a16:creationId xmlns:a16="http://schemas.microsoft.com/office/drawing/2014/main" id="{67F24571-4F5A-A542-929F-F166E6075A68}"/>
              </a:ext>
            </a:extLst>
          </p:cNvPr>
          <p:cNvGrpSpPr/>
          <p:nvPr/>
        </p:nvGrpSpPr>
        <p:grpSpPr>
          <a:xfrm>
            <a:off x="556718" y="1676401"/>
            <a:ext cx="10720883" cy="4954493"/>
            <a:chOff x="556718" y="1676401"/>
            <a:chExt cx="10720883" cy="4954493"/>
          </a:xfrm>
        </p:grpSpPr>
        <p:pic>
          <p:nvPicPr>
            <p:cNvPr id="16" name="Picture 15">
              <a:extLst>
                <a:ext uri="{FF2B5EF4-FFF2-40B4-BE49-F238E27FC236}">
                  <a16:creationId xmlns:a16="http://schemas.microsoft.com/office/drawing/2014/main" id="{8BD98571-A3C0-8543-A8AC-480368315B76}"/>
                </a:ext>
              </a:extLst>
            </p:cNvPr>
            <p:cNvPicPr>
              <a:picLocks noChangeAspect="1"/>
            </p:cNvPicPr>
            <p:nvPr/>
          </p:nvPicPr>
          <p:blipFill>
            <a:blip r:embed="rId2"/>
            <a:stretch>
              <a:fillRect/>
            </a:stretch>
          </p:blipFill>
          <p:spPr>
            <a:xfrm>
              <a:off x="7711650" y="1997801"/>
              <a:ext cx="3565951" cy="3918627"/>
            </a:xfrm>
            <a:prstGeom prst="rect">
              <a:avLst/>
            </a:prstGeom>
          </p:spPr>
        </p:pic>
        <p:grpSp>
          <p:nvGrpSpPr>
            <p:cNvPr id="10" name="Group 9">
              <a:extLst>
                <a:ext uri="{FF2B5EF4-FFF2-40B4-BE49-F238E27FC236}">
                  <a16:creationId xmlns:a16="http://schemas.microsoft.com/office/drawing/2014/main" id="{3FEE2B3E-C3A1-D846-9EE5-F3CCE2AF7FC5}"/>
                </a:ext>
              </a:extLst>
            </p:cNvPr>
            <p:cNvGrpSpPr/>
            <p:nvPr/>
          </p:nvGrpSpPr>
          <p:grpSpPr>
            <a:xfrm>
              <a:off x="3473357" y="1676401"/>
              <a:ext cx="3332793" cy="2468735"/>
              <a:chOff x="2237934" y="1676401"/>
              <a:chExt cx="3332793" cy="2468735"/>
            </a:xfrm>
          </p:grpSpPr>
          <p:pic>
            <p:nvPicPr>
              <p:cNvPr id="11" name="Picture 10">
                <a:extLst>
                  <a:ext uri="{FF2B5EF4-FFF2-40B4-BE49-F238E27FC236}">
                    <a16:creationId xmlns:a16="http://schemas.microsoft.com/office/drawing/2014/main" id="{8EEAEF05-0CAE-6A46-AE7F-41B802E0B600}"/>
                  </a:ext>
                </a:extLst>
              </p:cNvPr>
              <p:cNvPicPr>
                <a:picLocks noChangeAspect="1"/>
              </p:cNvPicPr>
              <p:nvPr/>
            </p:nvPicPr>
            <p:blipFill>
              <a:blip r:embed="rId3"/>
              <a:stretch>
                <a:fillRect/>
              </a:stretch>
            </p:blipFill>
            <p:spPr>
              <a:xfrm>
                <a:off x="2237934" y="1676401"/>
                <a:ext cx="3332793" cy="2468735"/>
              </a:xfrm>
              <a:prstGeom prst="rect">
                <a:avLst/>
              </a:prstGeom>
            </p:spPr>
          </p:pic>
          <p:sp>
            <p:nvSpPr>
              <p:cNvPr id="3" name="TextBox 2">
                <a:extLst>
                  <a:ext uri="{FF2B5EF4-FFF2-40B4-BE49-F238E27FC236}">
                    <a16:creationId xmlns:a16="http://schemas.microsoft.com/office/drawing/2014/main" id="{0268E026-43AF-704E-83DB-572F35180DBA}"/>
                  </a:ext>
                </a:extLst>
              </p:cNvPr>
              <p:cNvSpPr txBox="1"/>
              <p:nvPr/>
            </p:nvSpPr>
            <p:spPr>
              <a:xfrm>
                <a:off x="2500655" y="3456802"/>
                <a:ext cx="785793" cy="21544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HyCOM 1/12</a:t>
                </a:r>
              </a:p>
            </p:txBody>
          </p:sp>
        </p:grpSp>
        <p:grpSp>
          <p:nvGrpSpPr>
            <p:cNvPr id="20" name="Group 19">
              <a:extLst>
                <a:ext uri="{FF2B5EF4-FFF2-40B4-BE49-F238E27FC236}">
                  <a16:creationId xmlns:a16="http://schemas.microsoft.com/office/drawing/2014/main" id="{794AC5C6-0DBB-454C-911F-60C6288CAD5E}"/>
                </a:ext>
              </a:extLst>
            </p:cNvPr>
            <p:cNvGrpSpPr/>
            <p:nvPr/>
          </p:nvGrpSpPr>
          <p:grpSpPr>
            <a:xfrm>
              <a:off x="556718" y="1695857"/>
              <a:ext cx="3048000" cy="2420088"/>
              <a:chOff x="556718" y="1695857"/>
              <a:chExt cx="3048000" cy="2420088"/>
            </a:xfrm>
          </p:grpSpPr>
          <p:pic>
            <p:nvPicPr>
              <p:cNvPr id="14" name="Picture 13">
                <a:extLst>
                  <a:ext uri="{FF2B5EF4-FFF2-40B4-BE49-F238E27FC236}">
                    <a16:creationId xmlns:a16="http://schemas.microsoft.com/office/drawing/2014/main" id="{C9BF349F-143B-7E43-B134-B8C8AE97833A}"/>
                  </a:ext>
                </a:extLst>
              </p:cNvPr>
              <p:cNvPicPr>
                <a:picLocks noChangeAspect="1"/>
              </p:cNvPicPr>
              <p:nvPr/>
            </p:nvPicPr>
            <p:blipFill>
              <a:blip r:embed="rId4"/>
              <a:stretch>
                <a:fillRect/>
              </a:stretch>
            </p:blipFill>
            <p:spPr>
              <a:xfrm>
                <a:off x="556718" y="1695857"/>
                <a:ext cx="3048000" cy="2286000"/>
              </a:xfrm>
              <a:prstGeom prst="rect">
                <a:avLst/>
              </a:prstGeom>
            </p:spPr>
          </p:pic>
          <p:sp>
            <p:nvSpPr>
              <p:cNvPr id="15" name="TextBox 14">
                <a:extLst>
                  <a:ext uri="{FF2B5EF4-FFF2-40B4-BE49-F238E27FC236}">
                    <a16:creationId xmlns:a16="http://schemas.microsoft.com/office/drawing/2014/main" id="{204DD249-6244-EA4C-BC7C-1FD2B39BC890}"/>
                  </a:ext>
                </a:extLst>
              </p:cNvPr>
              <p:cNvSpPr txBox="1"/>
              <p:nvPr/>
            </p:nvSpPr>
            <p:spPr>
              <a:xfrm>
                <a:off x="1476725" y="3715835"/>
                <a:ext cx="1422185" cy="400110"/>
              </a:xfrm>
              <a:prstGeom prst="rect">
                <a:avLst/>
              </a:prstGeom>
              <a:noFill/>
            </p:spPr>
            <p:txBody>
              <a:bodyPr wrap="none" rtlCol="0">
                <a:spAutoFit/>
              </a:bodyPr>
              <a:lstStyle/>
              <a:p>
                <a:pPr algn="ctr"/>
                <a:r>
                  <a:rPr lang="en-US" sz="1000" b="1" dirty="0">
                    <a:latin typeface="Arial" panose="020B0604020202020204" pitchFamily="34" charset="0"/>
                    <a:cs typeface="Arial" panose="020B0604020202020204" pitchFamily="34" charset="0"/>
                  </a:rPr>
                  <a:t>HyCOM Bipolar Grid</a:t>
                </a:r>
              </a:p>
              <a:p>
                <a:pPr algn="ctr"/>
                <a:r>
                  <a:rPr lang="en-US" sz="1000" b="1" dirty="0">
                    <a:latin typeface="Arial" panose="020B0604020202020204" pitchFamily="34" charset="0"/>
                    <a:cs typeface="Arial" panose="020B0604020202020204" pitchFamily="34" charset="0"/>
                  </a:rPr>
                  <a:t>4500x3298</a:t>
                </a:r>
              </a:p>
            </p:txBody>
          </p:sp>
        </p:grpSp>
        <p:grpSp>
          <p:nvGrpSpPr>
            <p:cNvPr id="21" name="Group 20">
              <a:extLst>
                <a:ext uri="{FF2B5EF4-FFF2-40B4-BE49-F238E27FC236}">
                  <a16:creationId xmlns:a16="http://schemas.microsoft.com/office/drawing/2014/main" id="{93B07123-2C5A-9A44-89ED-F2E851700F72}"/>
                </a:ext>
              </a:extLst>
            </p:cNvPr>
            <p:cNvGrpSpPr/>
            <p:nvPr/>
          </p:nvGrpSpPr>
          <p:grpSpPr>
            <a:xfrm>
              <a:off x="3473357" y="4162159"/>
              <a:ext cx="3332793" cy="2468735"/>
              <a:chOff x="3473357" y="4162159"/>
              <a:chExt cx="3332793" cy="2468735"/>
            </a:xfrm>
          </p:grpSpPr>
          <p:pic>
            <p:nvPicPr>
              <p:cNvPr id="13" name="Picture 12">
                <a:extLst>
                  <a:ext uri="{FF2B5EF4-FFF2-40B4-BE49-F238E27FC236}">
                    <a16:creationId xmlns:a16="http://schemas.microsoft.com/office/drawing/2014/main" id="{2216D615-94AE-B244-9049-B1736484F652}"/>
                  </a:ext>
                </a:extLst>
              </p:cNvPr>
              <p:cNvPicPr>
                <a:picLocks noChangeAspect="1"/>
              </p:cNvPicPr>
              <p:nvPr/>
            </p:nvPicPr>
            <p:blipFill>
              <a:blip r:embed="rId5"/>
              <a:stretch>
                <a:fillRect/>
              </a:stretch>
            </p:blipFill>
            <p:spPr>
              <a:xfrm>
                <a:off x="3473357" y="4162159"/>
                <a:ext cx="3332793" cy="2468735"/>
              </a:xfrm>
              <a:prstGeom prst="rect">
                <a:avLst/>
              </a:prstGeom>
            </p:spPr>
          </p:pic>
          <p:sp>
            <p:nvSpPr>
              <p:cNvPr id="17" name="TextBox 16">
                <a:extLst>
                  <a:ext uri="{FF2B5EF4-FFF2-40B4-BE49-F238E27FC236}">
                    <a16:creationId xmlns:a16="http://schemas.microsoft.com/office/drawing/2014/main" id="{F0F01D2A-BC21-6C4A-8990-A84E89912A3D}"/>
                  </a:ext>
                </a:extLst>
              </p:cNvPr>
              <p:cNvSpPr txBox="1"/>
              <p:nvPr/>
            </p:nvSpPr>
            <p:spPr>
              <a:xfrm>
                <a:off x="4504643" y="5977054"/>
                <a:ext cx="635110" cy="21544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COAMPS</a:t>
                </a:r>
              </a:p>
            </p:txBody>
          </p:sp>
          <p:sp>
            <p:nvSpPr>
              <p:cNvPr id="18" name="TextBox 17">
                <a:extLst>
                  <a:ext uri="{FF2B5EF4-FFF2-40B4-BE49-F238E27FC236}">
                    <a16:creationId xmlns:a16="http://schemas.microsoft.com/office/drawing/2014/main" id="{9910D3A5-96E5-D14A-BD95-138F39659267}"/>
                  </a:ext>
                </a:extLst>
              </p:cNvPr>
              <p:cNvSpPr txBox="1"/>
              <p:nvPr/>
            </p:nvSpPr>
            <p:spPr>
              <a:xfrm>
                <a:off x="4848839" y="5384582"/>
                <a:ext cx="415498" cy="184666"/>
              </a:xfrm>
              <a:prstGeom prst="rect">
                <a:avLst/>
              </a:prstGeom>
              <a:noFill/>
            </p:spPr>
            <p:txBody>
              <a:bodyPr wrap="none" rtlCol="0">
                <a:spAutoFit/>
              </a:bodyPr>
              <a:lstStyle/>
              <a:p>
                <a:r>
                  <a:rPr lang="en-US" sz="600" b="1" dirty="0">
                    <a:latin typeface="Arial" panose="020B0604020202020204" pitchFamily="34" charset="0"/>
                    <a:cs typeface="Arial" panose="020B0604020202020204" pitchFamily="34" charset="0"/>
                  </a:rPr>
                  <a:t>ROMS</a:t>
                </a:r>
              </a:p>
            </p:txBody>
          </p:sp>
        </p:grpSp>
      </p:grpSp>
    </p:spTree>
    <p:extLst>
      <p:ext uri="{BB962C8B-B14F-4D97-AF65-F5344CB8AC3E}">
        <p14:creationId xmlns:p14="http://schemas.microsoft.com/office/powerpoint/2010/main" val="3750331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573764-C562-2348-845C-004FE9931AF3}"/>
              </a:ext>
            </a:extLst>
          </p:cNvPr>
          <p:cNvGrpSpPr/>
          <p:nvPr/>
        </p:nvGrpSpPr>
        <p:grpSpPr>
          <a:xfrm>
            <a:off x="1091390" y="1015663"/>
            <a:ext cx="3368041" cy="5860841"/>
            <a:chOff x="289253" y="263894"/>
            <a:chExt cx="3998468" cy="6563360"/>
          </a:xfrm>
        </p:grpSpPr>
        <p:pic>
          <p:nvPicPr>
            <p:cNvPr id="5" name="Picture 4">
              <a:extLst>
                <a:ext uri="{FF2B5EF4-FFF2-40B4-BE49-F238E27FC236}">
                  <a16:creationId xmlns:a16="http://schemas.microsoft.com/office/drawing/2014/main" id="{061F1D73-C197-9A4C-96F4-28BE3EFCA579}"/>
                </a:ext>
              </a:extLst>
            </p:cNvPr>
            <p:cNvPicPr>
              <a:picLocks noChangeAspect="1"/>
            </p:cNvPicPr>
            <p:nvPr/>
          </p:nvPicPr>
          <p:blipFill>
            <a:blip r:embed="rId3"/>
            <a:stretch>
              <a:fillRect/>
            </a:stretch>
          </p:blipFill>
          <p:spPr>
            <a:xfrm>
              <a:off x="289253" y="263894"/>
              <a:ext cx="3998468" cy="3281680"/>
            </a:xfrm>
            <a:prstGeom prst="rect">
              <a:avLst/>
            </a:prstGeom>
          </p:spPr>
        </p:pic>
        <p:pic>
          <p:nvPicPr>
            <p:cNvPr id="9" name="Picture 8">
              <a:extLst>
                <a:ext uri="{FF2B5EF4-FFF2-40B4-BE49-F238E27FC236}">
                  <a16:creationId xmlns:a16="http://schemas.microsoft.com/office/drawing/2014/main" id="{D08253C8-4B9B-5444-8AEE-D6E031B6F4CE}"/>
                </a:ext>
              </a:extLst>
            </p:cNvPr>
            <p:cNvPicPr>
              <a:picLocks noChangeAspect="1"/>
            </p:cNvPicPr>
            <p:nvPr/>
          </p:nvPicPr>
          <p:blipFill>
            <a:blip r:embed="rId4"/>
            <a:stretch>
              <a:fillRect/>
            </a:stretch>
          </p:blipFill>
          <p:spPr>
            <a:xfrm>
              <a:off x="289253" y="3545574"/>
              <a:ext cx="3998468" cy="3281680"/>
            </a:xfrm>
            <a:prstGeom prst="rect">
              <a:avLst/>
            </a:prstGeom>
          </p:spPr>
        </p:pic>
        <p:sp>
          <p:nvSpPr>
            <p:cNvPr id="11" name="TextBox 10">
              <a:extLst>
                <a:ext uri="{FF2B5EF4-FFF2-40B4-BE49-F238E27FC236}">
                  <a16:creationId xmlns:a16="http://schemas.microsoft.com/office/drawing/2014/main" id="{670CD827-8AA6-EC45-B7C7-549E8EE5E721}"/>
                </a:ext>
              </a:extLst>
            </p:cNvPr>
            <p:cNvSpPr txBox="1"/>
            <p:nvPr/>
          </p:nvSpPr>
          <p:spPr>
            <a:xfrm>
              <a:off x="1458772" y="1654489"/>
              <a:ext cx="1659430"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200</a:t>
              </a:r>
            </a:p>
            <a:p>
              <a:pPr algn="ctr"/>
              <a:r>
                <a:rPr lang="en-US" b="1" dirty="0">
                  <a:latin typeface="Arial" panose="020B0604020202020204" pitchFamily="34" charset="0"/>
                  <a:cs typeface="Arial" panose="020B0604020202020204" pitchFamily="34" charset="0"/>
                </a:rPr>
                <a:t>Convolutions</a:t>
              </a:r>
            </a:p>
          </p:txBody>
        </p:sp>
      </p:grpSp>
      <p:sp>
        <p:nvSpPr>
          <p:cNvPr id="14" name="Text Box 4">
            <a:extLst>
              <a:ext uri="{FF2B5EF4-FFF2-40B4-BE49-F238E27FC236}">
                <a16:creationId xmlns:a16="http://schemas.microsoft.com/office/drawing/2014/main" id="{814778C0-AF4C-D14D-AB68-B38819FC336D}"/>
              </a:ext>
            </a:extLst>
          </p:cNvPr>
          <p:cNvSpPr txBox="1">
            <a:spLocks noChangeArrowheads="1"/>
          </p:cNvSpPr>
          <p:nvPr/>
        </p:nvSpPr>
        <p:spPr bwMode="auto">
          <a:xfrm>
            <a:off x="382729" y="176743"/>
            <a:ext cx="4785361" cy="707886"/>
          </a:xfrm>
          <a:prstGeom prst="rect">
            <a:avLst/>
          </a:prstGeom>
          <a:noFill/>
          <a:ln w="9525">
            <a:noFill/>
            <a:miter lim="800000"/>
            <a:headEnd/>
            <a:tailEnd/>
          </a:ln>
        </p:spPr>
        <p:txBody>
          <a:bodyPr wrap="square">
            <a:spAutoFit/>
          </a:bodyPr>
          <a:lstStyle/>
          <a:p>
            <a:pPr algn="ctr"/>
            <a:r>
              <a:rPr lang="en-US" sz="2000" b="1" dirty="0">
                <a:latin typeface="Calibri" panose="020F0502020204030204" pitchFamily="34" charset="0"/>
                <a:cs typeface="Calibri" panose="020F0502020204030204" pitchFamily="34" charset="0"/>
              </a:rPr>
              <a:t>DATA and ROMS Melding Weights:</a:t>
            </a:r>
          </a:p>
          <a:p>
            <a:pPr algn="ctr"/>
            <a:r>
              <a:rPr lang="en-US" sz="2000" b="1" dirty="0">
                <a:latin typeface="Calibri" panose="020F0502020204030204" pitchFamily="34" charset="0"/>
                <a:cs typeface="Calibri" panose="020F0502020204030204" pitchFamily="34" charset="0"/>
              </a:rPr>
              <a:t>File can be generated externally</a:t>
            </a:r>
          </a:p>
        </p:txBody>
      </p:sp>
      <p:sp>
        <p:nvSpPr>
          <p:cNvPr id="2" name="Rectangle 1">
            <a:extLst>
              <a:ext uri="{FF2B5EF4-FFF2-40B4-BE49-F238E27FC236}">
                <a16:creationId xmlns:a16="http://schemas.microsoft.com/office/drawing/2014/main" id="{AD2A7309-F7F5-FB43-BF24-6331F20E5921}"/>
              </a:ext>
            </a:extLst>
          </p:cNvPr>
          <p:cNvSpPr/>
          <p:nvPr/>
        </p:nvSpPr>
        <p:spPr>
          <a:xfrm rot="16200000">
            <a:off x="-567680" y="3400229"/>
            <a:ext cx="2077812" cy="369332"/>
          </a:xfrm>
          <a:prstGeom prst="rect">
            <a:avLst/>
          </a:prstGeom>
        </p:spPr>
        <p:txBody>
          <a:bodyPr wrap="none">
            <a:spAutoFit/>
          </a:bodyPr>
          <a:lstStyle/>
          <a:p>
            <a:pPr algn="ctr"/>
            <a:r>
              <a:rPr lang="en-US" b="1" dirty="0">
                <a:latin typeface="Calibri" panose="020F0502020204030204" pitchFamily="34" charset="0"/>
                <a:cs typeface="Calibri" panose="020F0502020204030204" pitchFamily="34" charset="0"/>
              </a:rPr>
              <a:t>COAMPS 15km Grid</a:t>
            </a:r>
          </a:p>
        </p:txBody>
      </p:sp>
      <p:sp>
        <p:nvSpPr>
          <p:cNvPr id="15" name="TextBox 14">
            <a:extLst>
              <a:ext uri="{FF2B5EF4-FFF2-40B4-BE49-F238E27FC236}">
                <a16:creationId xmlns:a16="http://schemas.microsoft.com/office/drawing/2014/main" id="{DDBF93A2-9979-E945-AEA7-F50622AF5AFD}"/>
              </a:ext>
            </a:extLst>
          </p:cNvPr>
          <p:cNvSpPr txBox="1"/>
          <p:nvPr/>
        </p:nvSpPr>
        <p:spPr>
          <a:xfrm>
            <a:off x="5699760" y="1660077"/>
            <a:ext cx="6050754" cy="4555093"/>
          </a:xfrm>
          <a:prstGeom prst="rect">
            <a:avLst/>
          </a:prstGeom>
          <a:solidFill>
            <a:schemeClr val="accent4">
              <a:lumMod val="40000"/>
              <a:lumOff val="60000"/>
            </a:schemeClr>
          </a:solidFill>
        </p:spPr>
        <p:txBody>
          <a:bodyPr wrap="square" rtlCol="0">
            <a:spAutoFit/>
          </a:bodyPr>
          <a:lstStyle/>
          <a:p>
            <a:r>
              <a:rPr lang="en-US" sz="1000" b="1" dirty="0">
                <a:solidFill>
                  <a:srgbClr val="0070C0"/>
                </a:solidFill>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Cinfo</a:t>
            </a:r>
            <a:r>
              <a:rPr lang="en-US" sz="1000" b="1" dirty="0">
                <a:latin typeface="Courier New" panose="02070309020205020404" pitchFamily="49" charset="0"/>
                <a:cs typeface="Courier New" panose="02070309020205020404" pitchFamily="49" charset="0"/>
              </a:rPr>
              <a:t>(11)     </a:t>
            </a:r>
            <a:r>
              <a:rPr lang="en-US" sz="1000" b="1" dirty="0">
                <a:solidFill>
                  <a:srgbClr val="0070C0"/>
                </a:solidFill>
                <a:latin typeface="Courier New" panose="02070309020205020404" pitchFamily="49" charset="0"/>
                <a:cs typeface="Courier New" panose="02070309020205020404" pitchFamily="49" charset="0"/>
              </a:rPr>
              <a:t>Field regridding method from source to destination:</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bilinear</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bilinear interpolation</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patch</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high-order patch recovery</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conservative1</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first-order conservative</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conservative2</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second-order conservative</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nearest</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nearest neighbor interpolation</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Cinfo</a:t>
            </a:r>
            <a:r>
              <a:rPr lang="en-US" sz="1000" b="1" dirty="0">
                <a:latin typeface="Courier New" panose="02070309020205020404" pitchFamily="49" charset="0"/>
                <a:cs typeface="Courier New" panose="02070309020205020404" pitchFamily="49" charset="0"/>
              </a:rPr>
              <a:t>(12)     </a:t>
            </a:r>
            <a:r>
              <a:rPr lang="en-US" sz="1000" b="1" dirty="0">
                <a:solidFill>
                  <a:srgbClr val="0070C0"/>
                </a:solidFill>
                <a:latin typeface="Courier New" panose="02070309020205020404" pitchFamily="49" charset="0"/>
                <a:cs typeface="Courier New" panose="02070309020205020404" pitchFamily="49" charset="0"/>
              </a:rPr>
              <a:t>Field extrapolation method for unmapped points:</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none</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no extrapolation</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nearest</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nearest source to destination</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err="1">
                <a:solidFill>
                  <a:srgbClr val="FF0000"/>
                </a:solidFill>
                <a:latin typeface="Courier New" panose="02070309020205020404" pitchFamily="49" charset="0"/>
                <a:cs typeface="Courier New" panose="02070309020205020404" pitchFamily="49" charset="0"/>
              </a:rPr>
              <a:t>idavg</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nearest inverse distance average</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creep</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=&gt; creep fill at specified level</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2steps</a:t>
            </a:r>
            <a:r>
              <a:rPr lang="en-US" sz="1000" b="1" dirty="0">
                <a:latin typeface="Courier New" panose="02070309020205020404" pitchFamily="49" charset="0"/>
                <a:cs typeface="Courier New" panose="02070309020205020404" pitchFamily="49" charset="0"/>
              </a:rPr>
              <a:t>' </a:t>
            </a:r>
            <a:r>
              <a:rPr lang="en-US" sz="1000" b="1" dirty="0">
                <a:solidFill>
                  <a:srgbClr val="0070C0"/>
                </a:solidFill>
                <a:latin typeface="Courier New" panose="02070309020205020404" pitchFamily="49" charset="0"/>
                <a:cs typeface="Courier New" panose="02070309020205020404" pitchFamily="49" charset="0"/>
              </a:rPr>
              <a:t>       =&gt; </a:t>
            </a:r>
            <a:r>
              <a:rPr lang="en-US" sz="1000" b="1" dirty="0" err="1">
                <a:solidFill>
                  <a:srgbClr val="0070C0"/>
                </a:solidFill>
                <a:latin typeface="Courier New" panose="02070309020205020404" pitchFamily="49" charset="0"/>
                <a:cs typeface="Courier New" panose="02070309020205020404" pitchFamily="49" charset="0"/>
              </a:rPr>
              <a:t>Turuncoglu's</a:t>
            </a:r>
            <a:r>
              <a:rPr lang="en-US" sz="1000" b="1" dirty="0">
                <a:solidFill>
                  <a:srgbClr val="0070C0"/>
                </a:solidFill>
                <a:latin typeface="Courier New" panose="02070309020205020404" pitchFamily="49" charset="0"/>
                <a:cs typeface="Courier New" panose="02070309020205020404" pitchFamily="49" charset="0"/>
              </a:rPr>
              <a:t> 2 steps extrapolation</a:t>
            </a:r>
          </a:p>
          <a:p>
            <a:endParaRPr lang="en-US" sz="1000" b="1" dirty="0">
              <a:solidFill>
                <a:srgbClr val="0070C0"/>
              </a:solidFill>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SST</a:t>
            </a:r>
            <a:r>
              <a:rPr lang="en-US" sz="1000" b="1" dirty="0">
                <a:latin typeface="Courier New" panose="02070309020205020404" pitchFamily="49" charset="0"/>
                <a:cs typeface="Courier New" panose="02070309020205020404" pitchFamily="49" charset="0"/>
              </a:rPr>
              <a:t>'</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a:t>
            </a:r>
            <a:r>
              <a:rPr lang="en-US" sz="1000" b="1" dirty="0" err="1">
                <a:solidFill>
                  <a:srgbClr val="FF0000"/>
                </a:solidFill>
                <a:latin typeface="Courier New" panose="02070309020205020404" pitchFamily="49" charset="0"/>
                <a:cs typeface="Courier New" panose="02070309020205020404" pitchFamily="49" charset="0"/>
              </a:rPr>
              <a:t>sea_surface_temperature</a:t>
            </a:r>
            <a:r>
              <a:rPr lang="en-US" sz="1000" b="1" dirty="0">
                <a:latin typeface="Courier New" panose="02070309020205020404" pitchFamily="49" charset="0"/>
                <a:cs typeface="Courier New" panose="02070309020205020404" pitchFamily="49" charset="0"/>
              </a:rPr>
              <a:t>'                </a:t>
            </a:r>
            <a:r>
              <a:rPr lang="en-US" sz="1000" b="1" dirty="0">
                <a:solidFill>
                  <a:srgbClr val="0070C0"/>
                </a:solidFill>
                <a:latin typeface="Courier New" panose="02070309020205020404" pitchFamily="49" charset="0"/>
                <a:cs typeface="Courier New" panose="02070309020205020404" pitchFamily="49" charset="0"/>
              </a:rPr>
              <a:t>! standard name</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sea surface temperature</a:t>
            </a:r>
            <a:r>
              <a:rPr lang="en-US" sz="1000" b="1" dirty="0">
                <a:latin typeface="Courier New" panose="02070309020205020404" pitchFamily="49" charset="0"/>
                <a:cs typeface="Courier New" panose="02070309020205020404" pitchFamily="49" charset="0"/>
              </a:rPr>
              <a:t>'</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t(:,:,</a:t>
            </a:r>
            <a:r>
              <a:rPr lang="en-US" sz="1000" b="1" dirty="0" err="1">
                <a:solidFill>
                  <a:srgbClr val="FF0000"/>
                </a:solidFill>
                <a:latin typeface="Courier New" panose="02070309020205020404" pitchFamily="49" charset="0"/>
                <a:cs typeface="Courier New" panose="02070309020205020404" pitchFamily="49" charset="0"/>
              </a:rPr>
              <a:t>N,itemp</a:t>
            </a:r>
            <a:r>
              <a:rPr lang="en-US" sz="1000" b="1" dirty="0">
                <a:solidFill>
                  <a:srgbClr val="FF0000"/>
                </a:solidFill>
                <a:latin typeface="Courier New" panose="02070309020205020404" pitchFamily="49" charset="0"/>
                <a:cs typeface="Courier New" panose="02070309020205020404" pitchFamily="49" charset="0"/>
              </a:rPr>
              <a:t>)</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ROMS</a:t>
            </a:r>
            <a:r>
              <a:rPr lang="en-US" sz="1000" b="1" dirty="0">
                <a:latin typeface="Courier New" panose="02070309020205020404" pitchFamily="49" charset="0"/>
                <a:cs typeface="Courier New" panose="02070309020205020404" pitchFamily="49" charset="0"/>
              </a:rPr>
              <a:t>'                 </a:t>
            </a:r>
            <a:r>
              <a:rPr lang="en-US" sz="1000" b="1" dirty="0">
                <a:solidFill>
                  <a:srgbClr val="0070C0"/>
                </a:solidFill>
                <a:latin typeface="Courier New" panose="02070309020205020404" pitchFamily="49" charset="0"/>
                <a:cs typeface="Courier New" panose="02070309020205020404" pitchFamily="49" charset="0"/>
              </a:rPr>
              <a:t>! source variable, ROMS</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C</a:t>
            </a:r>
            <a:r>
              <a:rPr lang="en-US" sz="1000" b="1" dirty="0">
                <a:latin typeface="Courier New" panose="02070309020205020404" pitchFamily="49" charset="0"/>
                <a:cs typeface="Courier New" panose="02070309020205020404" pitchFamily="49" charset="0"/>
              </a:rPr>
              <a:t>'                                      </a:t>
            </a:r>
            <a:r>
              <a:rPr lang="en-US" sz="1000" b="1" dirty="0">
                <a:solidFill>
                  <a:srgbClr val="0070C0"/>
                </a:solidFill>
                <a:latin typeface="Courier New" panose="02070309020205020404" pitchFamily="49" charset="0"/>
                <a:cs typeface="Courier New" panose="02070309020205020404" pitchFamily="49" charset="0"/>
              </a:rPr>
              <a:t>! source units</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Center</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 source grid-cell</a:t>
            </a:r>
          </a:p>
          <a:p>
            <a:r>
              <a:rPr lang="en-US" sz="1000" b="1" dirty="0">
                <a:latin typeface="Courier New" panose="02070309020205020404" pitchFamily="49" charset="0"/>
                <a:cs typeface="Courier New" panose="02070309020205020404" pitchFamily="49" charset="0"/>
              </a:rPr>
              <a:t>  '</a:t>
            </a:r>
            <a:r>
              <a:rPr lang="en-US" sz="1000" b="1" dirty="0" err="1">
                <a:solidFill>
                  <a:srgbClr val="FF0000"/>
                </a:solidFill>
                <a:latin typeface="Courier New" panose="02070309020205020404" pitchFamily="49" charset="0"/>
                <a:cs typeface="Courier New" panose="02070309020205020404" pitchFamily="49" charset="0"/>
              </a:rPr>
              <a:t>sst</a:t>
            </a:r>
            <a:r>
              <a:rPr lang="en-US" sz="1000" b="1" dirty="0">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WR</a:t>
            </a:r>
            <a:r>
              <a:rPr lang="en-US" sz="1000" b="1" dirty="0">
                <a:latin typeface="Courier New" panose="02070309020205020404" pitchFamily="49" charset="0"/>
                <a:cs typeface="Courier New" panose="02070309020205020404" pitchFamily="49" charset="0"/>
              </a:rPr>
              <a:t>F'                             </a:t>
            </a:r>
            <a:r>
              <a:rPr lang="en-US" sz="1000" b="1" dirty="0">
                <a:solidFill>
                  <a:srgbClr val="0070C0"/>
                </a:solidFill>
                <a:latin typeface="Courier New" panose="02070309020205020404" pitchFamily="49" charset="0"/>
                <a:cs typeface="Courier New" panose="02070309020205020404" pitchFamily="49" charset="0"/>
              </a:rPr>
              <a:t>! destination variable, WRF</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K</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 destination units</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Center</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 destination grid-cell</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SST</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 DATA Model file variable</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bilinear</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 </a:t>
            </a:r>
            <a:r>
              <a:rPr lang="en-US" sz="1000" b="1" dirty="0">
                <a:solidFill>
                  <a:srgbClr val="FF40FF"/>
                </a:solidFill>
                <a:latin typeface="Courier New" panose="02070309020205020404" pitchFamily="49" charset="0"/>
                <a:cs typeface="Courier New" panose="02070309020205020404" pitchFamily="49" charset="0"/>
              </a:rPr>
              <a:t>regridding method</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a:t>
            </a:r>
            <a:r>
              <a:rPr lang="en-US" sz="1000" b="1" dirty="0">
                <a:solidFill>
                  <a:srgbClr val="FF0000"/>
                </a:solidFill>
                <a:latin typeface="Courier New" panose="02070309020205020404" pitchFamily="49" charset="0"/>
                <a:cs typeface="Courier New" panose="02070309020205020404" pitchFamily="49" charset="0"/>
              </a:rPr>
              <a:t>nearest</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 </a:t>
            </a:r>
            <a:r>
              <a:rPr lang="en-US" sz="1000" b="1" dirty="0">
                <a:solidFill>
                  <a:srgbClr val="FF40FF"/>
                </a:solidFill>
                <a:latin typeface="Courier New" panose="02070309020205020404" pitchFamily="49" charset="0"/>
                <a:cs typeface="Courier New" panose="02070309020205020404" pitchFamily="49" charset="0"/>
              </a:rPr>
              <a:t>unmapped extrapolation method</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.TRUE.                                   </a:t>
            </a:r>
            <a:r>
              <a:rPr lang="en-US" sz="1000" b="1" dirty="0">
                <a:solidFill>
                  <a:srgbClr val="0070C0"/>
                </a:solidFill>
                <a:latin typeface="Courier New" panose="02070309020205020404" pitchFamily="49" charset="0"/>
                <a:cs typeface="Courier New" panose="02070309020205020404" pitchFamily="49" charset="0"/>
              </a:rPr>
              <a:t>! connected to coupler</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.FALSE.                                  </a:t>
            </a:r>
            <a:r>
              <a:rPr lang="en-US" sz="1000" b="1" dirty="0">
                <a:solidFill>
                  <a:srgbClr val="0070C0"/>
                </a:solidFill>
                <a:latin typeface="Courier New" panose="02070309020205020404" pitchFamily="49" charset="0"/>
                <a:cs typeface="Courier New" panose="02070309020205020404" pitchFamily="49" charset="0"/>
              </a:rPr>
              <a:t>! debug write into a NetCDF file</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273.15d0</a:t>
            </a:r>
            <a:r>
              <a:rPr lang="en-US" sz="1000" b="1" dirty="0">
                <a:latin typeface="Courier New" panose="02070309020205020404" pitchFamily="49" charset="0"/>
                <a:cs typeface="Courier New" panose="02070309020205020404" pitchFamily="49" charset="0"/>
              </a:rPr>
              <a:t> </a:t>
            </a:r>
            <a:r>
              <a:rPr lang="en-US" sz="1000" b="1" dirty="0">
                <a:solidFill>
                  <a:srgbClr val="0070C0"/>
                </a:solidFill>
                <a:latin typeface="Courier New" panose="02070309020205020404" pitchFamily="49" charset="0"/>
                <a:cs typeface="Courier New" panose="02070309020205020404" pitchFamily="49" charset="0"/>
              </a:rPr>
              <a:t>                                ! importing add offset</a:t>
            </a:r>
          </a:p>
          <a:p>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1.0d0</a:t>
            </a:r>
            <a:r>
              <a:rPr lang="en-US" sz="1000" b="1" dirty="0">
                <a:solidFill>
                  <a:srgbClr val="0070C0"/>
                </a:solidFill>
                <a:latin typeface="Courier New" panose="02070309020205020404" pitchFamily="49" charset="0"/>
                <a:cs typeface="Courier New" panose="02070309020205020404" pitchFamily="49" charset="0"/>
              </a:rPr>
              <a:t>                                    ! importing scale</a:t>
            </a:r>
          </a:p>
        </p:txBody>
      </p:sp>
      <p:sp>
        <p:nvSpPr>
          <p:cNvPr id="16" name="Rectangle 15">
            <a:extLst>
              <a:ext uri="{FF2B5EF4-FFF2-40B4-BE49-F238E27FC236}">
                <a16:creationId xmlns:a16="http://schemas.microsoft.com/office/drawing/2014/main" id="{D66536B4-8C65-B84A-9A7F-D1398F3BEBB5}"/>
              </a:ext>
            </a:extLst>
          </p:cNvPr>
          <p:cNvSpPr/>
          <p:nvPr/>
        </p:nvSpPr>
        <p:spPr>
          <a:xfrm>
            <a:off x="5699760" y="250109"/>
            <a:ext cx="6050754" cy="1015663"/>
          </a:xfrm>
          <a:prstGeom prst="rect">
            <a:avLst/>
          </a:prstGeom>
        </p:spPr>
        <p:txBody>
          <a:bodyPr wrap="square">
            <a:spAutoFit/>
          </a:bodyPr>
          <a:lstStyle/>
          <a:p>
            <a:pPr lvl="0" algn="ctr"/>
            <a:r>
              <a:rPr lang="en-US" sz="2000" b="1" dirty="0">
                <a:latin typeface="Calibri" panose="020F0502020204030204" pitchFamily="34" charset="0"/>
                <a:cs typeface="Calibri" panose="020F0502020204030204" pitchFamily="34" charset="0"/>
              </a:rPr>
              <a:t>Implemented ESMF 8.0 options  for re-gridding and extrapolation for mismatched land masks (done internally)</a:t>
            </a:r>
          </a:p>
        </p:txBody>
      </p:sp>
    </p:spTree>
    <p:extLst>
      <p:ext uri="{BB962C8B-B14F-4D97-AF65-F5344CB8AC3E}">
        <p14:creationId xmlns:p14="http://schemas.microsoft.com/office/powerpoint/2010/main" val="405868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217CEB-07FF-9D4E-88DB-9B40F1506B05}"/>
              </a:ext>
            </a:extLst>
          </p:cNvPr>
          <p:cNvSpPr/>
          <p:nvPr/>
        </p:nvSpPr>
        <p:spPr>
          <a:xfrm>
            <a:off x="-3245" y="-1036"/>
            <a:ext cx="12192000" cy="461665"/>
          </a:xfrm>
          <a:prstGeom prst="rect">
            <a:avLst/>
          </a:prstGeom>
        </p:spPr>
        <p:txBody>
          <a:bodyPr wrap="square">
            <a:spAutoFit/>
          </a:bodyPr>
          <a:lstStyle/>
          <a:p>
            <a:pPr lvl="0" algn="ctr"/>
            <a:r>
              <a:rPr lang="en-US" sz="2400" dirty="0">
                <a:solidFill>
                  <a:srgbClr val="FF0000"/>
                </a:solidFill>
                <a:latin typeface="Arial Black" charset="0"/>
              </a:rPr>
              <a:t>Coupling with Nested Grids: </a:t>
            </a:r>
            <a:r>
              <a:rPr lang="en-US" sz="2400" dirty="0" err="1">
                <a:solidFill>
                  <a:srgbClr val="00B0F0"/>
                </a:solidFill>
                <a:latin typeface="Arial Black" charset="0"/>
              </a:rPr>
              <a:t>CoupledSet</a:t>
            </a:r>
            <a:r>
              <a:rPr lang="en-US" sz="2400" dirty="0">
                <a:solidFill>
                  <a:srgbClr val="FF0000"/>
                </a:solidFill>
                <a:latin typeface="Arial Black" charset="0"/>
              </a:rPr>
              <a:t> </a:t>
            </a:r>
            <a:endParaRPr lang="en-US" sz="2400" dirty="0">
              <a:solidFill>
                <a:srgbClr val="00B0F0"/>
              </a:solidFill>
              <a:latin typeface="Arial Black" charset="0"/>
            </a:endParaRPr>
          </a:p>
        </p:txBody>
      </p:sp>
      <p:sp>
        <p:nvSpPr>
          <p:cNvPr id="6" name="TextBox 5">
            <a:extLst>
              <a:ext uri="{FF2B5EF4-FFF2-40B4-BE49-F238E27FC236}">
                <a16:creationId xmlns:a16="http://schemas.microsoft.com/office/drawing/2014/main" id="{0F9A95B8-B4F9-2040-A415-01C607E6EB4F}"/>
              </a:ext>
            </a:extLst>
          </p:cNvPr>
          <p:cNvSpPr txBox="1"/>
          <p:nvPr/>
        </p:nvSpPr>
        <p:spPr>
          <a:xfrm>
            <a:off x="1786405" y="5498475"/>
            <a:ext cx="8604504" cy="1169551"/>
          </a:xfrm>
          <a:prstGeom prst="rect">
            <a:avLst/>
          </a:prstGeom>
          <a:solidFill>
            <a:schemeClr val="accent4">
              <a:lumMod val="40000"/>
              <a:lumOff val="60000"/>
            </a:schemeClr>
          </a:solidFill>
        </p:spPr>
        <p:txBody>
          <a:bodyPr wrap="square" rtlCol="0">
            <a:spAutoFit/>
          </a:bodyPr>
          <a:lstStyle/>
          <a:p>
            <a:r>
              <a:rPr lang="en-US" sz="1000" b="1" dirty="0">
                <a:latin typeface="Courier New" panose="02070309020205020404" pitchFamily="49" charset="0"/>
                <a:cs typeface="Courier New" panose="02070309020205020404" pitchFamily="49" charset="0"/>
              </a:rPr>
              <a:t>Component   Grid   </a:t>
            </a:r>
            <a:r>
              <a:rPr lang="en-US" sz="1000" b="1" dirty="0" err="1">
                <a:latin typeface="Courier New" panose="02070309020205020404" pitchFamily="49" charset="0"/>
                <a:cs typeface="Courier New" panose="02070309020205020404" pitchFamily="49" charset="0"/>
              </a:rPr>
              <a:t>CoupledSet</a:t>
            </a:r>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ImportState</a:t>
            </a:r>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ExportState</a:t>
            </a:r>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ConnectedTo</a:t>
            </a:r>
            <a:endParaRPr lang="en-US" sz="1000" b="1" dirty="0">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a:t>
            </a:r>
          </a:p>
          <a:p>
            <a:r>
              <a:rPr lang="en-US" sz="1000" b="1" dirty="0">
                <a:solidFill>
                  <a:srgbClr val="FF0000"/>
                </a:solidFill>
                <a:latin typeface="Courier New" panose="02070309020205020404" pitchFamily="49" charset="0"/>
                <a:cs typeface="Courier New" panose="02070309020205020404" pitchFamily="49" charset="0"/>
              </a:rPr>
              <a:t>ROMS </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1</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ESM_02</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00B050"/>
                </a:solidFill>
                <a:latin typeface="Courier New" panose="02070309020205020404" pitchFamily="49" charset="0"/>
                <a:cs typeface="Courier New" panose="02070309020205020404" pitchFamily="49" charset="0"/>
              </a:rPr>
              <a:t>Import_ESM_02    Export_ESM_02    </a:t>
            </a:r>
            <a:r>
              <a:rPr lang="en-US" sz="1000" b="1" dirty="0">
                <a:solidFill>
                  <a:srgbClr val="FF0000"/>
                </a:solidFill>
                <a:latin typeface="Courier New" panose="02070309020205020404" pitchFamily="49" charset="0"/>
                <a:cs typeface="Courier New" panose="02070309020205020404" pitchFamily="49" charset="0"/>
              </a:rPr>
              <a:t>COAMPS</a:t>
            </a:r>
          </a:p>
          <a:p>
            <a:r>
              <a:rPr lang="en-US" sz="1000" b="1" dirty="0">
                <a:solidFill>
                  <a:srgbClr val="FF0000"/>
                </a:solidFill>
                <a:latin typeface="Courier New" panose="02070309020205020404" pitchFamily="49" charset="0"/>
                <a:cs typeface="Courier New" panose="02070309020205020404" pitchFamily="49" charset="0"/>
              </a:rPr>
              <a:t>COAMPS</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1</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ESM_01       </a:t>
            </a:r>
            <a:r>
              <a:rPr lang="en-US" sz="1000" b="1" dirty="0">
                <a:solidFill>
                  <a:srgbClr val="00B050"/>
                </a:solidFill>
                <a:latin typeface="Courier New" panose="02070309020205020404" pitchFamily="49" charset="0"/>
                <a:cs typeface="Courier New" panose="02070309020205020404" pitchFamily="49" charset="0"/>
              </a:rPr>
              <a:t>Import_ESM_01    Export_ESM_01    </a:t>
            </a:r>
            <a:r>
              <a:rPr lang="en-US" sz="1000" b="1" dirty="0">
                <a:solidFill>
                  <a:srgbClr val="FF0000"/>
                </a:solidFill>
                <a:latin typeface="Courier New" panose="02070309020205020404" pitchFamily="49" charset="0"/>
                <a:cs typeface="Courier New" panose="02070309020205020404" pitchFamily="49" charset="0"/>
              </a:rPr>
              <a:t>DATA</a:t>
            </a:r>
          </a:p>
          <a:p>
            <a:r>
              <a:rPr lang="en-US" sz="1000" b="1" dirty="0">
                <a:solidFill>
                  <a:srgbClr val="FF0000"/>
                </a:solidFill>
                <a:latin typeface="Courier New" panose="02070309020205020404" pitchFamily="49" charset="0"/>
                <a:cs typeface="Courier New" panose="02070309020205020404" pitchFamily="49" charset="0"/>
              </a:rPr>
              <a:t>COAMPS</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2</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ESM_02       </a:t>
            </a:r>
            <a:r>
              <a:rPr lang="en-US" sz="1000" b="1" dirty="0">
                <a:solidFill>
                  <a:srgbClr val="00B050"/>
                </a:solidFill>
                <a:latin typeface="Courier New" panose="02070309020205020404" pitchFamily="49" charset="0"/>
                <a:cs typeface="Courier New" panose="02070309020205020404" pitchFamily="49" charset="0"/>
              </a:rPr>
              <a:t>Import_ESM_02    Export_ESM_02    </a:t>
            </a:r>
            <a:r>
              <a:rPr lang="en-US" sz="1000" b="1" dirty="0">
                <a:solidFill>
                  <a:srgbClr val="FF0000"/>
                </a:solidFill>
                <a:latin typeface="Courier New" panose="02070309020205020404" pitchFamily="49" charset="0"/>
                <a:cs typeface="Courier New" panose="02070309020205020404" pitchFamily="49" charset="0"/>
              </a:rPr>
              <a:t>ROMS</a:t>
            </a:r>
            <a:r>
              <a:rPr lang="en-US" sz="1000" b="1" dirty="0">
                <a:latin typeface="Courier New" panose="02070309020205020404" pitchFamily="49" charset="0"/>
                <a:cs typeface="Courier New" panose="02070309020205020404" pitchFamily="49" charset="0"/>
              </a:rPr>
              <a:t>,</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DATA</a:t>
            </a:r>
          </a:p>
          <a:p>
            <a:r>
              <a:rPr lang="en-US" sz="1000" b="1" dirty="0">
                <a:solidFill>
                  <a:srgbClr val="FF0000"/>
                </a:solidFill>
                <a:latin typeface="Courier New" panose="02070309020205020404" pitchFamily="49" charset="0"/>
                <a:cs typeface="Courier New" panose="02070309020205020404" pitchFamily="49" charset="0"/>
              </a:rPr>
              <a:t>DATA</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1</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ESM_01       </a:t>
            </a:r>
            <a:r>
              <a:rPr lang="en-US" sz="1000" b="1" dirty="0">
                <a:solidFill>
                  <a:srgbClr val="00B050"/>
                </a:solidFill>
                <a:latin typeface="Courier New" panose="02070309020205020404" pitchFamily="49" charset="0"/>
                <a:cs typeface="Courier New" panose="02070309020205020404" pitchFamily="49" charset="0"/>
              </a:rPr>
              <a:t>NONE</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00B050"/>
                </a:solidFill>
                <a:latin typeface="Courier New" panose="02070309020205020404" pitchFamily="49" charset="0"/>
                <a:cs typeface="Courier New" panose="02070309020205020404" pitchFamily="49" charset="0"/>
              </a:rPr>
              <a:t>Export_ESM_01    </a:t>
            </a:r>
            <a:r>
              <a:rPr lang="en-US" sz="1000" b="1" dirty="0">
                <a:solidFill>
                  <a:srgbClr val="FF0000"/>
                </a:solidFill>
                <a:latin typeface="Courier New" panose="02070309020205020404" pitchFamily="49" charset="0"/>
                <a:cs typeface="Courier New" panose="02070309020205020404" pitchFamily="49" charset="0"/>
              </a:rPr>
              <a:t>COAMPS</a:t>
            </a:r>
          </a:p>
          <a:p>
            <a:r>
              <a:rPr lang="en-US" sz="1000" b="1" dirty="0">
                <a:solidFill>
                  <a:srgbClr val="FF0000"/>
                </a:solidFill>
                <a:latin typeface="Courier New" panose="02070309020205020404" pitchFamily="49" charset="0"/>
                <a:cs typeface="Courier New" panose="02070309020205020404" pitchFamily="49" charset="0"/>
              </a:rPr>
              <a:t>DATA</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1</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FF0000"/>
                </a:solidFill>
                <a:latin typeface="Courier New" panose="02070309020205020404" pitchFamily="49" charset="0"/>
                <a:cs typeface="Courier New" panose="02070309020205020404" pitchFamily="49" charset="0"/>
              </a:rPr>
              <a:t>ESM_02       </a:t>
            </a:r>
            <a:r>
              <a:rPr lang="en-US" sz="1000" b="1" dirty="0">
                <a:solidFill>
                  <a:srgbClr val="00B050"/>
                </a:solidFill>
                <a:latin typeface="Courier New" panose="02070309020205020404" pitchFamily="49" charset="0"/>
                <a:cs typeface="Courier New" panose="02070309020205020404" pitchFamily="49" charset="0"/>
              </a:rPr>
              <a:t>NONE </a:t>
            </a:r>
            <a:r>
              <a:rPr lang="en-US" sz="1000" b="1" dirty="0">
                <a:solidFill>
                  <a:srgbClr val="0070C0"/>
                </a:solidFill>
                <a:latin typeface="Courier New" panose="02070309020205020404" pitchFamily="49" charset="0"/>
                <a:cs typeface="Courier New" panose="02070309020205020404" pitchFamily="49" charset="0"/>
              </a:rPr>
              <a:t>            </a:t>
            </a:r>
            <a:r>
              <a:rPr lang="en-US" sz="1000" b="1" dirty="0">
                <a:solidFill>
                  <a:srgbClr val="00B050"/>
                </a:solidFill>
                <a:latin typeface="Courier New" panose="02070309020205020404" pitchFamily="49" charset="0"/>
                <a:cs typeface="Courier New" panose="02070309020205020404" pitchFamily="49" charset="0"/>
              </a:rPr>
              <a:t>Export_ESM_02    </a:t>
            </a:r>
            <a:r>
              <a:rPr lang="en-US" sz="1000" b="1" dirty="0">
                <a:solidFill>
                  <a:srgbClr val="FF0000"/>
                </a:solidFill>
                <a:latin typeface="Courier New" panose="02070309020205020404" pitchFamily="49" charset="0"/>
                <a:cs typeface="Courier New" panose="02070309020205020404" pitchFamily="49" charset="0"/>
              </a:rPr>
              <a:t>COAMPS</a:t>
            </a:r>
          </a:p>
        </p:txBody>
      </p:sp>
      <p:grpSp>
        <p:nvGrpSpPr>
          <p:cNvPr id="10" name="Group 9">
            <a:extLst>
              <a:ext uri="{FF2B5EF4-FFF2-40B4-BE49-F238E27FC236}">
                <a16:creationId xmlns:a16="http://schemas.microsoft.com/office/drawing/2014/main" id="{8332036D-BDCC-9048-ADDA-8683F5BBFA9C}"/>
              </a:ext>
            </a:extLst>
          </p:cNvPr>
          <p:cNvGrpSpPr/>
          <p:nvPr/>
        </p:nvGrpSpPr>
        <p:grpSpPr>
          <a:xfrm>
            <a:off x="228600" y="979636"/>
            <a:ext cx="5740146" cy="4169283"/>
            <a:chOff x="228600" y="979636"/>
            <a:chExt cx="5740146" cy="4169283"/>
          </a:xfrm>
        </p:grpSpPr>
        <p:pic>
          <p:nvPicPr>
            <p:cNvPr id="3" name="Picture 2">
              <a:extLst>
                <a:ext uri="{FF2B5EF4-FFF2-40B4-BE49-F238E27FC236}">
                  <a16:creationId xmlns:a16="http://schemas.microsoft.com/office/drawing/2014/main" id="{F3E758A0-FDCE-EC40-A72E-D32A1E73E8DC}"/>
                </a:ext>
              </a:extLst>
            </p:cNvPr>
            <p:cNvPicPr>
              <a:picLocks noChangeAspect="1"/>
            </p:cNvPicPr>
            <p:nvPr/>
          </p:nvPicPr>
          <p:blipFill>
            <a:blip r:embed="rId3"/>
            <a:stretch>
              <a:fillRect/>
            </a:stretch>
          </p:blipFill>
          <p:spPr>
            <a:xfrm>
              <a:off x="228600" y="979636"/>
              <a:ext cx="5740146" cy="4169283"/>
            </a:xfrm>
            <a:prstGeom prst="rect">
              <a:avLst/>
            </a:prstGeom>
          </p:spPr>
        </p:pic>
        <p:sp>
          <p:nvSpPr>
            <p:cNvPr id="7" name="TextBox 6">
              <a:extLst>
                <a:ext uri="{FF2B5EF4-FFF2-40B4-BE49-F238E27FC236}">
                  <a16:creationId xmlns:a16="http://schemas.microsoft.com/office/drawing/2014/main" id="{3CDDDEA7-595B-7947-91E2-6542E0A9D0F2}"/>
                </a:ext>
              </a:extLst>
            </p:cNvPr>
            <p:cNvSpPr txBox="1"/>
            <p:nvPr/>
          </p:nvSpPr>
          <p:spPr>
            <a:xfrm>
              <a:off x="2285997" y="4132117"/>
              <a:ext cx="1241045" cy="276999"/>
            </a:xfrm>
            <a:prstGeom prst="rect">
              <a:avLst/>
            </a:prstGeom>
            <a:noFill/>
          </p:spPr>
          <p:txBody>
            <a:bodyPr wrap="none" rtlCol="0">
              <a:spAutoFit/>
            </a:bodyPr>
            <a:lstStyle/>
            <a:p>
              <a:r>
                <a:rPr lang="en-US" sz="1200" b="1" dirty="0">
                  <a:latin typeface="Arial Narrow" panose="020B0604020202020204" pitchFamily="34" charset="0"/>
                  <a:cs typeface="Arial Narrow" panose="020B0604020202020204" pitchFamily="34" charset="0"/>
                </a:rPr>
                <a:t>COAMPS 2, 15km</a:t>
              </a:r>
            </a:p>
          </p:txBody>
        </p:sp>
        <p:sp>
          <p:nvSpPr>
            <p:cNvPr id="8" name="TextBox 7">
              <a:extLst>
                <a:ext uri="{FF2B5EF4-FFF2-40B4-BE49-F238E27FC236}">
                  <a16:creationId xmlns:a16="http://schemas.microsoft.com/office/drawing/2014/main" id="{BFC10E8D-832E-DB4D-9873-8E622C92A528}"/>
                </a:ext>
              </a:extLst>
            </p:cNvPr>
            <p:cNvSpPr txBox="1"/>
            <p:nvPr/>
          </p:nvSpPr>
          <p:spPr>
            <a:xfrm>
              <a:off x="1555168" y="1707569"/>
              <a:ext cx="1241045" cy="276999"/>
            </a:xfrm>
            <a:prstGeom prst="rect">
              <a:avLst/>
            </a:prstGeom>
            <a:noFill/>
          </p:spPr>
          <p:txBody>
            <a:bodyPr wrap="none" rtlCol="0">
              <a:spAutoFit/>
            </a:bodyPr>
            <a:lstStyle/>
            <a:p>
              <a:r>
                <a:rPr lang="en-US" sz="1200" b="1" dirty="0">
                  <a:latin typeface="Arial Narrow" panose="020B0604020202020204" pitchFamily="34" charset="0"/>
                  <a:cs typeface="Arial Narrow" panose="020B0604020202020204" pitchFamily="34" charset="0"/>
                </a:rPr>
                <a:t>COAMPS 1, 45km</a:t>
              </a:r>
            </a:p>
          </p:txBody>
        </p:sp>
        <p:sp>
          <p:nvSpPr>
            <p:cNvPr id="9" name="TextBox 8">
              <a:extLst>
                <a:ext uri="{FF2B5EF4-FFF2-40B4-BE49-F238E27FC236}">
                  <a16:creationId xmlns:a16="http://schemas.microsoft.com/office/drawing/2014/main" id="{414417A0-DE27-9A4B-9034-919BFED4ACC5}"/>
                </a:ext>
              </a:extLst>
            </p:cNvPr>
            <p:cNvSpPr txBox="1"/>
            <p:nvPr/>
          </p:nvSpPr>
          <p:spPr>
            <a:xfrm>
              <a:off x="2677390" y="3723409"/>
              <a:ext cx="564578" cy="276999"/>
            </a:xfrm>
            <a:prstGeom prst="rect">
              <a:avLst/>
            </a:prstGeom>
            <a:noFill/>
          </p:spPr>
          <p:txBody>
            <a:bodyPr wrap="none" rtlCol="0">
              <a:spAutoFit/>
            </a:bodyPr>
            <a:lstStyle/>
            <a:p>
              <a:r>
                <a:rPr lang="en-US" sz="1200" b="1" dirty="0">
                  <a:solidFill>
                    <a:srgbClr val="FF0000"/>
                  </a:solidFill>
                  <a:latin typeface="Arial Narrow" panose="020B0604020202020204" pitchFamily="34" charset="0"/>
                  <a:cs typeface="Arial Narrow" panose="020B0604020202020204" pitchFamily="34" charset="0"/>
                </a:rPr>
                <a:t>ROMS</a:t>
              </a:r>
            </a:p>
          </p:txBody>
        </p:sp>
      </p:grpSp>
      <p:sp>
        <p:nvSpPr>
          <p:cNvPr id="11" name="TextBox 10">
            <a:extLst>
              <a:ext uri="{FF2B5EF4-FFF2-40B4-BE49-F238E27FC236}">
                <a16:creationId xmlns:a16="http://schemas.microsoft.com/office/drawing/2014/main" id="{03923A32-7A2A-7741-8AD3-1C13F1D95C2F}"/>
              </a:ext>
            </a:extLst>
          </p:cNvPr>
          <p:cNvSpPr txBox="1"/>
          <p:nvPr/>
        </p:nvSpPr>
        <p:spPr>
          <a:xfrm>
            <a:off x="5908473" y="727938"/>
            <a:ext cx="6280281"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ESMF/NUOPC layer version </a:t>
            </a:r>
            <a:r>
              <a:rPr lang="en-US" sz="2000" dirty="0">
                <a:solidFill>
                  <a:srgbClr val="FF0000"/>
                </a:solidFill>
                <a:latin typeface="Calibri" panose="020F0502020204030204" pitchFamily="34" charset="0"/>
                <a:cs typeface="Calibri" panose="020F0502020204030204" pitchFamily="34" charset="0"/>
              </a:rPr>
              <a:t>8.0 </a:t>
            </a:r>
            <a:r>
              <a:rPr lang="en-US" sz="2000" dirty="0">
                <a:latin typeface="Calibri" panose="020F0502020204030204" pitchFamily="34" charset="0"/>
                <a:cs typeface="Calibri" panose="020F0502020204030204" pitchFamily="34" charset="0"/>
              </a:rPr>
              <a:t>allows for easier and flexible nesting: coupling sets in the import/export states of the ESM components</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 nested grid is represented as another </a:t>
            </a:r>
            <a:r>
              <a:rPr lang="en-US" sz="2000" dirty="0" err="1">
                <a:solidFill>
                  <a:srgbClr val="FF0000"/>
                </a:solidFill>
                <a:latin typeface="Calibri" panose="020F0502020204030204" pitchFamily="34" charset="0"/>
                <a:cs typeface="Calibri" panose="020F0502020204030204" pitchFamily="34" charset="0"/>
              </a:rPr>
              <a:t>ESMF_Grid</a:t>
            </a:r>
            <a:r>
              <a:rPr lang="en-US" sz="2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object so that a coupled model can have a set of telescoping meshes of decreasing spatial resolution.</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NUOPC connector can recognize the different grids and exchange fields to a connected ESM component.</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Various types of connections are possible, like </a:t>
            </a:r>
            <a:r>
              <a:rPr lang="en-US" sz="2000" dirty="0">
                <a:solidFill>
                  <a:srgbClr val="FF0000"/>
                </a:solidFill>
                <a:latin typeface="Calibri" panose="020F0502020204030204" pitchFamily="34" charset="0"/>
                <a:cs typeface="Calibri" panose="020F0502020204030204" pitchFamily="34" charset="0"/>
              </a:rPr>
              <a:t>nest-to-nest</a:t>
            </a:r>
            <a:r>
              <a:rPr lang="en-US" sz="2000" dirty="0">
                <a:latin typeface="Calibri" panose="020F0502020204030204" pitchFamily="34" charset="0"/>
                <a:cs typeface="Calibri" panose="020F0502020204030204" pitchFamily="34" charset="0"/>
              </a:rPr>
              <a:t>, </a:t>
            </a:r>
            <a:r>
              <a:rPr lang="en-US" sz="2000" dirty="0">
                <a:solidFill>
                  <a:srgbClr val="FF0000"/>
                </a:solidFill>
                <a:latin typeface="Calibri" panose="020F0502020204030204" pitchFamily="34" charset="0"/>
                <a:cs typeface="Calibri" panose="020F0502020204030204" pitchFamily="34" charset="0"/>
              </a:rPr>
              <a:t>fine-to-coarse</a:t>
            </a:r>
            <a:r>
              <a:rPr lang="en-US" sz="2000" dirty="0">
                <a:latin typeface="Calibri" panose="020F0502020204030204" pitchFamily="34" charset="0"/>
                <a:cs typeface="Calibri" panose="020F0502020204030204" pitchFamily="34" charset="0"/>
              </a:rPr>
              <a:t>, or </a:t>
            </a:r>
            <a:r>
              <a:rPr lang="en-US" sz="2000" dirty="0">
                <a:solidFill>
                  <a:srgbClr val="FF0000"/>
                </a:solidFill>
                <a:latin typeface="Calibri" panose="020F0502020204030204" pitchFamily="34" charset="0"/>
                <a:cs typeface="Calibri" panose="020F0502020204030204" pitchFamily="34" charset="0"/>
              </a:rPr>
              <a:t>coarse-to-fine</a:t>
            </a:r>
            <a:r>
              <a:rPr lang="en-US" sz="2000" dirty="0">
                <a:latin typeface="Calibri" panose="020F0502020204030204" pitchFamily="34" charset="0"/>
                <a:cs typeface="Calibri" panose="020F0502020204030204" pitchFamily="34" charset="0"/>
              </a:rPr>
              <a:t>. The user decides which nested grids to connect</a:t>
            </a:r>
            <a:r>
              <a:rPr lang="en-US" sz="20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47917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2898</TotalTime>
  <Words>2064</Words>
  <Application>Microsoft Macintosh PowerPoint</Application>
  <PresentationFormat>Widescreen</PresentationFormat>
  <Paragraphs>276</Paragraphs>
  <Slides>21</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ＭＳ Ｐゴシック</vt:lpstr>
      <vt:lpstr>新細明體</vt:lpstr>
      <vt:lpstr>Arial</vt:lpstr>
      <vt:lpstr>Arial Black</vt:lpstr>
      <vt:lpstr>Arial Narrow</vt:lpstr>
      <vt:lpstr>Calibri</vt:lpstr>
      <vt:lpstr>Calibri Light</vt:lpstr>
      <vt:lpstr>Courier New</vt:lpstr>
      <vt:lpstr>Wingdings</vt:lpstr>
      <vt:lpstr>Office Theme</vt:lpstr>
      <vt:lpstr>A Coupled Atmosphere-Ocean Modeling Framework for the Regional Ocean Modeling System</vt:lpstr>
      <vt:lpstr> Beyond the Ocean as an Atmospheric boundary condition: Application areas served by ocean predictions (3D approaches)</vt:lpstr>
      <vt:lpstr>Modeling framework</vt:lpstr>
      <vt:lpstr>Modeling framework</vt:lpstr>
      <vt:lpstr>Modeling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Miles</dc:creator>
  <cp:lastModifiedBy>Travis Miles</cp:lastModifiedBy>
  <cp:revision>47</cp:revision>
  <dcterms:created xsi:type="dcterms:W3CDTF">2020-07-26T18:18:08Z</dcterms:created>
  <dcterms:modified xsi:type="dcterms:W3CDTF">2020-07-28T18:54:34Z</dcterms:modified>
</cp:coreProperties>
</file>